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4"/>
  </p:notesMasterIdLst>
  <p:sldIdLst>
    <p:sldId id="256" r:id="rId6"/>
    <p:sldId id="297" r:id="rId7"/>
    <p:sldId id="257" r:id="rId8"/>
    <p:sldId id="258" r:id="rId9"/>
    <p:sldId id="259" r:id="rId10"/>
    <p:sldId id="260" r:id="rId11"/>
    <p:sldId id="261" r:id="rId12"/>
    <p:sldId id="286" r:id="rId13"/>
    <p:sldId id="262" r:id="rId14"/>
    <p:sldId id="288" r:id="rId15"/>
    <p:sldId id="266" r:id="rId16"/>
    <p:sldId id="289" r:id="rId17"/>
    <p:sldId id="290" r:id="rId18"/>
    <p:sldId id="268" r:id="rId19"/>
    <p:sldId id="291" r:id="rId20"/>
    <p:sldId id="292" r:id="rId21"/>
    <p:sldId id="269" r:id="rId22"/>
    <p:sldId id="293" r:id="rId23"/>
    <p:sldId id="294" r:id="rId24"/>
    <p:sldId id="270" r:id="rId25"/>
    <p:sldId id="285" r:id="rId26"/>
    <p:sldId id="275" r:id="rId27"/>
    <p:sldId id="284" r:id="rId28"/>
    <p:sldId id="295" r:id="rId29"/>
    <p:sldId id="296" r:id="rId30"/>
    <p:sldId id="283" r:id="rId31"/>
    <p:sldId id="27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B1"/>
    <a:srgbClr val="68AF68"/>
    <a:srgbClr val="48A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5" d="100"/>
          <a:sy n="85" d="100"/>
        </p:scale>
        <p:origin x="590" y="53"/>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ustomXml" Target="../customXml/item5.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192.168.1.40\Data\Falcon\Calidus%20Data\SN0346%20Sino%20Tech%20GST\180306%20BTEX%20Linearity\Resul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92.168.1.40\Data\Falcon\Calidus%20Data\SN0346%20Sino%20Tech%20GST\180306%20BTEX%20Linearity\Resul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92.168.1.40\Data\Falcon\Calidus%20Data\SN0346%20Sino%20Tech%20GST\180306%20BTEX%20Linearity\Resul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92.168.1.40\Data\Falcon\Calidus%20Data\SN0346%20Sino%20Tech%20GST\180306%20BTEX%20Linearity\Resul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92.168.1.40\Data\Falcon\Calidus%20Data\SN0346%20Sino%20Tech%20GST\180306%20BTEX%20Linearity\Result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Benzene Linearity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Benzene</c:v>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6.7759337499389491E-2"/>
                  <c:y val="-0.1176523040863336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[Results.xlsx]Unprocessed!$I$5:$I$8</c:f>
              <c:numCache>
                <c:formatCode>General</c:formatCode>
                <c:ptCount val="4"/>
                <c:pt idx="0">
                  <c:v>1</c:v>
                </c:pt>
                <c:pt idx="1">
                  <c:v>10</c:v>
                </c:pt>
                <c:pt idx="2">
                  <c:v>100</c:v>
                </c:pt>
                <c:pt idx="3">
                  <c:v>1000</c:v>
                </c:pt>
              </c:numCache>
            </c:numRef>
          </c:xVal>
          <c:yVal>
            <c:numRef>
              <c:f>[Results.xlsx]Unprocessed!$J$5:$J$8</c:f>
              <c:numCache>
                <c:formatCode>0.00</c:formatCode>
                <c:ptCount val="4"/>
                <c:pt idx="0">
                  <c:v>226.60737500000002</c:v>
                </c:pt>
                <c:pt idx="1">
                  <c:v>2682.6268749999995</c:v>
                </c:pt>
                <c:pt idx="2">
                  <c:v>30675.413333333338</c:v>
                </c:pt>
                <c:pt idx="3">
                  <c:v>283564.1875</c:v>
                </c:pt>
              </c:numCache>
            </c:numRef>
          </c:yVal>
          <c:smooth val="0"/>
          <c:extLst>
            <c:ext xmlns:c16="http://schemas.microsoft.com/office/drawing/2014/chart" uri="{C3380CC4-5D6E-409C-BE32-E72D297353CC}">
              <c16:uniqueId val="{00000001-AE9B-46CF-9BFC-941874219671}"/>
            </c:ext>
          </c:extLst>
        </c:ser>
        <c:dLbls>
          <c:showLegendKey val="0"/>
          <c:showVal val="0"/>
          <c:showCatName val="0"/>
          <c:showSerName val="0"/>
          <c:showPercent val="0"/>
          <c:showBubbleSize val="0"/>
        </c:dLbls>
        <c:axId val="318713416"/>
        <c:axId val="148651576"/>
      </c:scatterChart>
      <c:valAx>
        <c:axId val="3187134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Concentration (ppb)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651576"/>
        <c:crosses val="autoZero"/>
        <c:crossBetween val="midCat"/>
      </c:valAx>
      <c:valAx>
        <c:axId val="14865157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Area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7134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Ethylbenzene Linearity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2"/>
          <c:order val="0"/>
          <c:tx>
            <c:v>EthylBenzene</c:v>
          </c:tx>
          <c:spPr>
            <a:ln w="25400" cap="rnd">
              <a:no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linear"/>
            <c:dispRSqr val="1"/>
            <c:dispEq val="0"/>
            <c:trendlineLbl>
              <c:layout>
                <c:manualLayout>
                  <c:x val="5.3339516457533064E-2"/>
                  <c:y val="-0.12323088654656755"/>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[Results.xlsx]Unprocessed!$I$5:$I$8</c:f>
              <c:numCache>
                <c:formatCode>General</c:formatCode>
                <c:ptCount val="4"/>
                <c:pt idx="0">
                  <c:v>1</c:v>
                </c:pt>
                <c:pt idx="1">
                  <c:v>10</c:v>
                </c:pt>
                <c:pt idx="2">
                  <c:v>100</c:v>
                </c:pt>
                <c:pt idx="3">
                  <c:v>1000</c:v>
                </c:pt>
              </c:numCache>
            </c:numRef>
          </c:xVal>
          <c:yVal>
            <c:numRef>
              <c:f>[Results.xlsx]Unprocessed!$L$5:$L$8</c:f>
              <c:numCache>
                <c:formatCode>0.00</c:formatCode>
                <c:ptCount val="4"/>
                <c:pt idx="0">
                  <c:v>151.04674999999997</c:v>
                </c:pt>
                <c:pt idx="1">
                  <c:v>2228.995625</c:v>
                </c:pt>
                <c:pt idx="2">
                  <c:v>24579.43888888889</c:v>
                </c:pt>
                <c:pt idx="3">
                  <c:v>231722.76250000001</c:v>
                </c:pt>
              </c:numCache>
            </c:numRef>
          </c:yVal>
          <c:smooth val="0"/>
          <c:extLst>
            <c:ext xmlns:c16="http://schemas.microsoft.com/office/drawing/2014/chart" uri="{C3380CC4-5D6E-409C-BE32-E72D297353CC}">
              <c16:uniqueId val="{00000001-E7C5-437A-9F94-2F730CCE8204}"/>
            </c:ext>
          </c:extLst>
        </c:ser>
        <c:dLbls>
          <c:showLegendKey val="0"/>
          <c:showVal val="0"/>
          <c:showCatName val="0"/>
          <c:showSerName val="0"/>
          <c:showPercent val="0"/>
          <c:showBubbleSize val="0"/>
        </c:dLbls>
        <c:axId val="318213992"/>
        <c:axId val="148714960"/>
      </c:scatterChart>
      <c:valAx>
        <c:axId val="3182139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Concentration (ppb)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714960"/>
        <c:crosses val="autoZero"/>
        <c:crossBetween val="midCat"/>
      </c:valAx>
      <c:valAx>
        <c:axId val="14871496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Area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2139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p+m-Xylene Linearity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3"/>
          <c:order val="0"/>
          <c:tx>
            <c:v>p+m Xylene</c:v>
          </c:tx>
          <c:spPr>
            <a:ln w="25400" cap="rnd">
              <a:noFill/>
              <a:round/>
            </a:ln>
            <a:effectLst/>
          </c:spPr>
          <c:marker>
            <c:symbol val="circle"/>
            <c:size val="5"/>
            <c:spPr>
              <a:solidFill>
                <a:schemeClr val="accent4"/>
              </a:solidFill>
              <a:ln w="9525">
                <a:solidFill>
                  <a:schemeClr val="accent4"/>
                </a:solidFill>
              </a:ln>
              <a:effectLst/>
            </c:spPr>
          </c:marker>
          <c:trendline>
            <c:spPr>
              <a:ln w="19050" cap="rnd">
                <a:solidFill>
                  <a:schemeClr val="accent4"/>
                </a:solidFill>
                <a:prstDash val="sysDot"/>
              </a:ln>
              <a:effectLst/>
            </c:spPr>
            <c:trendlineType val="linear"/>
            <c:dispRSqr val="1"/>
            <c:dispEq val="0"/>
            <c:trendlineLbl>
              <c:layout>
                <c:manualLayout>
                  <c:x val="4.3747617760067595E-2"/>
                  <c:y val="-0.12880946900680149"/>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[Results.xlsx]Unprocessed!$I$5:$I$8</c:f>
              <c:numCache>
                <c:formatCode>General</c:formatCode>
                <c:ptCount val="4"/>
                <c:pt idx="0">
                  <c:v>1</c:v>
                </c:pt>
                <c:pt idx="1">
                  <c:v>10</c:v>
                </c:pt>
                <c:pt idx="2">
                  <c:v>100</c:v>
                </c:pt>
                <c:pt idx="3">
                  <c:v>1000</c:v>
                </c:pt>
              </c:numCache>
            </c:numRef>
          </c:xVal>
          <c:yVal>
            <c:numRef>
              <c:f>[Results.xlsx]Unprocessed!$M$5:$M$8</c:f>
              <c:numCache>
                <c:formatCode>0.00</c:formatCode>
                <c:ptCount val="4"/>
                <c:pt idx="0">
                  <c:v>522.17174999999997</c:v>
                </c:pt>
                <c:pt idx="1">
                  <c:v>4886.2171250000001</c:v>
                </c:pt>
                <c:pt idx="2">
                  <c:v>54093.945555555554</c:v>
                </c:pt>
                <c:pt idx="3">
                  <c:v>567714.38749999995</c:v>
                </c:pt>
              </c:numCache>
            </c:numRef>
          </c:yVal>
          <c:smooth val="0"/>
          <c:extLst>
            <c:ext xmlns:c16="http://schemas.microsoft.com/office/drawing/2014/chart" uri="{C3380CC4-5D6E-409C-BE32-E72D297353CC}">
              <c16:uniqueId val="{00000001-1B44-4F01-9D92-83809B979EB8}"/>
            </c:ext>
          </c:extLst>
        </c:ser>
        <c:dLbls>
          <c:showLegendKey val="0"/>
          <c:showVal val="0"/>
          <c:showCatName val="0"/>
          <c:showSerName val="0"/>
          <c:showPercent val="0"/>
          <c:showBubbleSize val="0"/>
        </c:dLbls>
        <c:axId val="318344224"/>
        <c:axId val="318344608"/>
      </c:scatterChart>
      <c:valAx>
        <c:axId val="318344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Concentration (ppb)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344608"/>
        <c:crosses val="autoZero"/>
        <c:crossBetween val="midCat"/>
      </c:valAx>
      <c:valAx>
        <c:axId val="31834460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Area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3442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o-Xylene Linearity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4"/>
          <c:order val="0"/>
          <c:tx>
            <c:v>o xylene</c:v>
          </c:tx>
          <c:spPr>
            <a:ln w="25400" cap="rnd">
              <a:noFill/>
              <a:round/>
            </a:ln>
            <a:effectLst/>
          </c:spPr>
          <c:marker>
            <c:symbol val="circle"/>
            <c:size val="5"/>
            <c:spPr>
              <a:solidFill>
                <a:schemeClr val="accent5"/>
              </a:solidFill>
              <a:ln w="9525">
                <a:solidFill>
                  <a:schemeClr val="accent5"/>
                </a:solidFill>
              </a:ln>
              <a:effectLst/>
            </c:spPr>
          </c:marker>
          <c:trendline>
            <c:spPr>
              <a:ln w="19050" cap="rnd">
                <a:solidFill>
                  <a:schemeClr val="accent5"/>
                </a:solidFill>
                <a:prstDash val="sysDot"/>
              </a:ln>
              <a:effectLst/>
            </c:spPr>
            <c:trendlineType val="linear"/>
            <c:dispRSqr val="1"/>
            <c:dispEq val="0"/>
            <c:trendlineLbl>
              <c:layout>
                <c:manualLayout>
                  <c:x val="7.8917912984107663E-2"/>
                  <c:y val="-0.12323088654656755"/>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[Results.xlsx]Unprocessed!$I$5:$I$8</c:f>
              <c:numCache>
                <c:formatCode>General</c:formatCode>
                <c:ptCount val="4"/>
                <c:pt idx="0">
                  <c:v>1</c:v>
                </c:pt>
                <c:pt idx="1">
                  <c:v>10</c:v>
                </c:pt>
                <c:pt idx="2">
                  <c:v>100</c:v>
                </c:pt>
                <c:pt idx="3">
                  <c:v>1000</c:v>
                </c:pt>
              </c:numCache>
            </c:numRef>
          </c:xVal>
          <c:yVal>
            <c:numRef>
              <c:f>[Results.xlsx]Unprocessed!$N$5:$N$8</c:f>
              <c:numCache>
                <c:formatCode>0.00</c:formatCode>
                <c:ptCount val="4"/>
                <c:pt idx="0">
                  <c:v>131.70699999999999</c:v>
                </c:pt>
                <c:pt idx="1">
                  <c:v>3031.6567500000001</c:v>
                </c:pt>
                <c:pt idx="2">
                  <c:v>29250.03222222222</c:v>
                </c:pt>
                <c:pt idx="3">
                  <c:v>283065.65000000002</c:v>
                </c:pt>
              </c:numCache>
            </c:numRef>
          </c:yVal>
          <c:smooth val="0"/>
          <c:extLst>
            <c:ext xmlns:c16="http://schemas.microsoft.com/office/drawing/2014/chart" uri="{C3380CC4-5D6E-409C-BE32-E72D297353CC}">
              <c16:uniqueId val="{00000001-2FD2-400D-ABD3-B16F200E383D}"/>
            </c:ext>
          </c:extLst>
        </c:ser>
        <c:dLbls>
          <c:showLegendKey val="0"/>
          <c:showVal val="0"/>
          <c:showCatName val="0"/>
          <c:showSerName val="0"/>
          <c:showPercent val="0"/>
          <c:showBubbleSize val="0"/>
        </c:dLbls>
        <c:axId val="318349136"/>
        <c:axId val="318394296"/>
      </c:scatterChart>
      <c:valAx>
        <c:axId val="3183491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Concentration (ppb)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394296"/>
        <c:crosses val="autoZero"/>
        <c:crossBetween val="midCat"/>
      </c:valAx>
      <c:valAx>
        <c:axId val="31839429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Area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34913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Toluene Linearity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1"/>
          <c:order val="0"/>
          <c:tx>
            <c:v>Toluene</c:v>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0"/>
            <c:trendlineLbl>
              <c:layout>
                <c:manualLayout>
                  <c:x val="7.8917912984107663E-2"/>
                  <c:y val="-0.11207372162609969"/>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[Results.xlsx]Unprocessed!$I$5:$I$8</c:f>
              <c:numCache>
                <c:formatCode>General</c:formatCode>
                <c:ptCount val="4"/>
                <c:pt idx="0">
                  <c:v>1</c:v>
                </c:pt>
                <c:pt idx="1">
                  <c:v>10</c:v>
                </c:pt>
                <c:pt idx="2">
                  <c:v>100</c:v>
                </c:pt>
                <c:pt idx="3">
                  <c:v>1000</c:v>
                </c:pt>
              </c:numCache>
            </c:numRef>
          </c:xVal>
          <c:yVal>
            <c:numRef>
              <c:f>[Results.xlsx]Unprocessed!$K$5:$K$8</c:f>
              <c:numCache>
                <c:formatCode>0.00</c:formatCode>
                <c:ptCount val="4"/>
                <c:pt idx="0">
                  <c:v>283.22812500000003</c:v>
                </c:pt>
                <c:pt idx="1">
                  <c:v>2470.3218749999996</c:v>
                </c:pt>
                <c:pt idx="2">
                  <c:v>27200.984444444446</c:v>
                </c:pt>
                <c:pt idx="3">
                  <c:v>275711.76249999995</c:v>
                </c:pt>
              </c:numCache>
            </c:numRef>
          </c:yVal>
          <c:smooth val="0"/>
          <c:extLst>
            <c:ext xmlns:c16="http://schemas.microsoft.com/office/drawing/2014/chart" uri="{C3380CC4-5D6E-409C-BE32-E72D297353CC}">
              <c16:uniqueId val="{00000001-6232-4603-8F3E-0B4C79E91E6F}"/>
            </c:ext>
          </c:extLst>
        </c:ser>
        <c:dLbls>
          <c:showLegendKey val="0"/>
          <c:showVal val="0"/>
          <c:showCatName val="0"/>
          <c:showSerName val="0"/>
          <c:showPercent val="0"/>
          <c:showBubbleSize val="0"/>
        </c:dLbls>
        <c:axId val="318354808"/>
        <c:axId val="146337712"/>
      </c:scatterChart>
      <c:valAx>
        <c:axId val="3183548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Concentration (ppb)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337712"/>
        <c:crosses val="autoZero"/>
        <c:crossBetween val="midCat"/>
      </c:valAx>
      <c:valAx>
        <c:axId val="14633771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Area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3548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7BEDF-7283-4A3C-A0D3-C58DC8378E4D}"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0BD34-22B0-4D01-8F70-82757160D692}" type="slidenum">
              <a:rPr lang="en-US" smtClean="0"/>
              <a:t>‹#›</a:t>
            </a:fld>
            <a:endParaRPr lang="en-US"/>
          </a:p>
        </p:txBody>
      </p:sp>
    </p:spTree>
    <p:extLst>
      <p:ext uri="{BB962C8B-B14F-4D97-AF65-F5344CB8AC3E}">
        <p14:creationId xmlns:p14="http://schemas.microsoft.com/office/powerpoint/2010/main" val="1953450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lSlideMaster.Title SlideFooter">
            <a:extLst>
              <a:ext uri="{FF2B5EF4-FFF2-40B4-BE49-F238E27FC236}">
                <a16:creationId xmlns:a16="http://schemas.microsoft.com/office/drawing/2014/main" id="{AF117E18-B05A-321F-5DA1-55A7D5CBD33E}"/>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3" name="hlSlideMaster.Title SlideHeader">
            <a:extLst>
              <a:ext uri="{FF2B5EF4-FFF2-40B4-BE49-F238E27FC236}">
                <a16:creationId xmlns:a16="http://schemas.microsoft.com/office/drawing/2014/main" id="{B3A22B28-AD7F-6E3A-4F40-3D8B41C6C01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11794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9525" y="219075"/>
            <a:ext cx="7535863" cy="64674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125413" y="1257300"/>
            <a:ext cx="2427287" cy="1600200"/>
          </a:xfrm>
          <a:prstGeom prst="rect">
            <a:avLst/>
          </a:prstGeom>
        </p:spPr>
        <p:txBody>
          <a:bodyPr anchor="b"/>
          <a:lstStyle>
            <a:lvl1pPr>
              <a:defRPr sz="3200">
                <a:solidFill>
                  <a:schemeClr val="bg1"/>
                </a:solidFill>
                <a:latin typeface="+mn-lt"/>
              </a:defRPr>
            </a:lvl1pPr>
          </a:lstStyle>
          <a:p>
            <a:r>
              <a:rPr lang="en-US"/>
              <a:t>Click to edit Master title style</a:t>
            </a:r>
            <a:endParaRPr lang="en-US" dirty="0"/>
          </a:p>
        </p:txBody>
      </p:sp>
      <p:sp>
        <p:nvSpPr>
          <p:cNvPr id="5" name="Text Placeholder 3"/>
          <p:cNvSpPr>
            <a:spLocks noGrp="1"/>
          </p:cNvSpPr>
          <p:nvPr>
            <p:ph type="body" sz="half" idx="2"/>
          </p:nvPr>
        </p:nvSpPr>
        <p:spPr>
          <a:xfrm>
            <a:off x="125413" y="2909887"/>
            <a:ext cx="2427287" cy="102393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flSlideMaster.2_Custom LayoutFooter">
            <a:extLst>
              <a:ext uri="{FF2B5EF4-FFF2-40B4-BE49-F238E27FC236}">
                <a16:creationId xmlns:a16="http://schemas.microsoft.com/office/drawing/2014/main" id="{BE5230D3-96F3-A868-DEAC-15CF610C0562}"/>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6" name="hlSlideMaster.2_Custom LayoutHeader">
            <a:extLst>
              <a:ext uri="{FF2B5EF4-FFF2-40B4-BE49-F238E27FC236}">
                <a16:creationId xmlns:a16="http://schemas.microsoft.com/office/drawing/2014/main" id="{8E4737DB-7596-8E8B-467F-8A08E5B6138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9576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xfrm>
            <a:off x="608641" y="6247376"/>
            <a:ext cx="2837760" cy="470930"/>
          </a:xfrm>
          <a:prstGeom prst="rect">
            <a:avLst/>
          </a:prstGeom>
          <a:ln/>
        </p:spPr>
        <p:txBody>
          <a:bodyPr/>
          <a:lstStyle>
            <a:lvl1pPr>
              <a:defRPr/>
            </a:lvl1pPr>
          </a:lstStyle>
          <a:p>
            <a:pPr>
              <a:defRPr/>
            </a:pPr>
            <a:endParaRPr lang="en-US" altLang="en-US"/>
          </a:p>
        </p:txBody>
      </p:sp>
      <p:sp>
        <p:nvSpPr>
          <p:cNvPr id="3" name="Rectangle 4"/>
          <p:cNvSpPr>
            <a:spLocks noGrp="1" noChangeArrowheads="1"/>
          </p:cNvSpPr>
          <p:nvPr>
            <p:ph type="ftr" idx="11"/>
          </p:nvPr>
        </p:nvSpPr>
        <p:spPr>
          <a:xfrm>
            <a:off x="4170240" y="6247376"/>
            <a:ext cx="3863040" cy="470930"/>
          </a:xfrm>
          <a:prstGeom prst="rect">
            <a:avLst/>
          </a:prstGeom>
          <a:ln/>
        </p:spPr>
        <p:txBody>
          <a:bodyPr/>
          <a:lstStyle>
            <a:lvl1pPr>
              <a:defRPr/>
            </a:lvl1pPr>
          </a:lstStyle>
          <a:p>
            <a:pPr>
              <a:defRPr/>
            </a:pPr>
            <a:endParaRPr lang="en-US" altLang="en-US"/>
          </a:p>
        </p:txBody>
      </p:sp>
      <p:sp>
        <p:nvSpPr>
          <p:cNvPr id="4" name="Rectangle 5"/>
          <p:cNvSpPr>
            <a:spLocks noGrp="1" noChangeArrowheads="1"/>
          </p:cNvSpPr>
          <p:nvPr>
            <p:ph type="sldNum" idx="12"/>
          </p:nvPr>
        </p:nvSpPr>
        <p:spPr>
          <a:xfrm>
            <a:off x="8741761" y="6247376"/>
            <a:ext cx="2837760" cy="470930"/>
          </a:xfrm>
          <a:prstGeom prst="rect">
            <a:avLst/>
          </a:prstGeom>
          <a:ln/>
        </p:spPr>
        <p:txBody>
          <a:bodyPr/>
          <a:lstStyle>
            <a:lvl1pPr>
              <a:defRPr/>
            </a:lvl1pPr>
          </a:lstStyle>
          <a:p>
            <a:pPr>
              <a:defRPr/>
            </a:pPr>
            <a:fld id="{021D0BF1-3C32-4250-A375-39622735DE26}" type="slidenum">
              <a:rPr lang="en-US" altLang="en-US"/>
              <a:pPr>
                <a:defRPr/>
              </a:pPr>
              <a:t>‹#›</a:t>
            </a:fld>
            <a:endParaRPr lang="en-US" altLang="en-US"/>
          </a:p>
        </p:txBody>
      </p:sp>
      <p:sp>
        <p:nvSpPr>
          <p:cNvPr id="5" name="flSlideMaster.BlankFooter">
            <a:extLst>
              <a:ext uri="{FF2B5EF4-FFF2-40B4-BE49-F238E27FC236}">
                <a16:creationId xmlns:a16="http://schemas.microsoft.com/office/drawing/2014/main" id="{7F58A73C-F025-D96B-14D6-99026BD7E933}"/>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6" name="hlSlideMaster.BlankHeader">
            <a:extLst>
              <a:ext uri="{FF2B5EF4-FFF2-40B4-BE49-F238E27FC236}">
                <a16:creationId xmlns:a16="http://schemas.microsoft.com/office/drawing/2014/main" id="{C43F9956-7454-0BBB-AB1D-D2518A3802D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87122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30" y="129199"/>
            <a:ext cx="10515600" cy="132556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lSlideMaster.Title and ContentFooter">
            <a:extLst>
              <a:ext uri="{FF2B5EF4-FFF2-40B4-BE49-F238E27FC236}">
                <a16:creationId xmlns:a16="http://schemas.microsoft.com/office/drawing/2014/main" id="{7279DD5E-3B61-C40F-240C-A6FF17625002}"/>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5" name="hlSlideMaster.Title and ContentHeader">
            <a:extLst>
              <a:ext uri="{FF2B5EF4-FFF2-40B4-BE49-F238E27FC236}">
                <a16:creationId xmlns:a16="http://schemas.microsoft.com/office/drawing/2014/main" id="{D0DB22A2-80E2-7ECB-2D9E-3DF243859C2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12112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413" y="1257300"/>
            <a:ext cx="2427287" cy="1600200"/>
          </a:xfrm>
          <a:prstGeom prst="rect">
            <a:avLst/>
          </a:prstGeom>
        </p:spPr>
        <p:txBody>
          <a:bodyPr anchor="b"/>
          <a:lstStyle>
            <a:lvl1pPr>
              <a:defRPr sz="320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819525" y="219075"/>
            <a:ext cx="7535863" cy="64674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413" y="2909887"/>
            <a:ext cx="2427287" cy="102393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lSlideMaster.Content with CaptionFooter">
            <a:extLst>
              <a:ext uri="{FF2B5EF4-FFF2-40B4-BE49-F238E27FC236}">
                <a16:creationId xmlns:a16="http://schemas.microsoft.com/office/drawing/2014/main" id="{8B2C23C7-8EA9-1B6B-57E0-ECB2EC68F95B}"/>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6" name="hlSlideMaster.Content with CaptionHeader">
            <a:extLst>
              <a:ext uri="{FF2B5EF4-FFF2-40B4-BE49-F238E27FC236}">
                <a16:creationId xmlns:a16="http://schemas.microsoft.com/office/drawing/2014/main" id="{6D68F2FA-B8AB-C8C4-759E-DBC78B5C018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7163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413" y="1257300"/>
            <a:ext cx="2427287" cy="1600200"/>
          </a:xfrm>
          <a:prstGeom prst="rect">
            <a:avLst/>
          </a:prstGeom>
        </p:spPr>
        <p:txBody>
          <a:bodyPr anchor="b"/>
          <a:lstStyle>
            <a:lvl1pPr>
              <a:defRPr sz="320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819525" y="219075"/>
            <a:ext cx="7535863" cy="64674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413" y="2909887"/>
            <a:ext cx="2427287" cy="102393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lSlideMaster.1_Content with CaptionFooter">
            <a:extLst>
              <a:ext uri="{FF2B5EF4-FFF2-40B4-BE49-F238E27FC236}">
                <a16:creationId xmlns:a16="http://schemas.microsoft.com/office/drawing/2014/main" id="{43EE9834-1415-EA63-0B54-622D4957F8ED}"/>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6" name="hlSlideMaster.1_Content with CaptionHeader">
            <a:extLst>
              <a:ext uri="{FF2B5EF4-FFF2-40B4-BE49-F238E27FC236}">
                <a16:creationId xmlns:a16="http://schemas.microsoft.com/office/drawing/2014/main" id="{B21D46D1-21FB-9DBF-5E45-3C6CCD83B91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6485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413" y="1257300"/>
            <a:ext cx="2427287" cy="1600200"/>
          </a:xfrm>
          <a:prstGeom prst="rect">
            <a:avLst/>
          </a:prstGeom>
        </p:spPr>
        <p:txBody>
          <a:bodyPr anchor="b"/>
          <a:lstStyle>
            <a:lvl1pPr>
              <a:defRPr sz="320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819525" y="219075"/>
            <a:ext cx="7535863" cy="64674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413" y="2909887"/>
            <a:ext cx="2427287" cy="102393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lSlideMaster.2_Content with CaptionFooter">
            <a:extLst>
              <a:ext uri="{FF2B5EF4-FFF2-40B4-BE49-F238E27FC236}">
                <a16:creationId xmlns:a16="http://schemas.microsoft.com/office/drawing/2014/main" id="{2AF432F8-85BD-A448-409E-C08BD33D324F}"/>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6" name="hlSlideMaster.2_Content with CaptionHeader">
            <a:extLst>
              <a:ext uri="{FF2B5EF4-FFF2-40B4-BE49-F238E27FC236}">
                <a16:creationId xmlns:a16="http://schemas.microsoft.com/office/drawing/2014/main" id="{C7E01941-7A5B-DA89-C038-A3344A9F97B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8891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413" y="1257300"/>
            <a:ext cx="2427287" cy="1600200"/>
          </a:xfrm>
          <a:prstGeom prst="rect">
            <a:avLst/>
          </a:prstGeom>
        </p:spPr>
        <p:txBody>
          <a:bodyPr anchor="b"/>
          <a:lstStyle>
            <a:lvl1pPr>
              <a:defRPr sz="320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819525" y="219075"/>
            <a:ext cx="7535863" cy="64674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413" y="2909887"/>
            <a:ext cx="2427287" cy="102393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lSlideMaster.3_Content with CaptionFooter">
            <a:extLst>
              <a:ext uri="{FF2B5EF4-FFF2-40B4-BE49-F238E27FC236}">
                <a16:creationId xmlns:a16="http://schemas.microsoft.com/office/drawing/2014/main" id="{8E1830C8-3E84-619F-F816-0F4C053FD056}"/>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6" name="hlSlideMaster.3_Content with CaptionHeader">
            <a:extLst>
              <a:ext uri="{FF2B5EF4-FFF2-40B4-BE49-F238E27FC236}">
                <a16:creationId xmlns:a16="http://schemas.microsoft.com/office/drawing/2014/main" id="{E10DCB18-AB03-8210-4278-3319A4BBBFC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3571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413" y="1257300"/>
            <a:ext cx="2427287" cy="1600200"/>
          </a:xfrm>
          <a:prstGeom prst="rect">
            <a:avLst/>
          </a:prstGeom>
        </p:spPr>
        <p:txBody>
          <a:bodyPr anchor="b"/>
          <a:lstStyle>
            <a:lvl1pPr>
              <a:defRPr sz="320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819525" y="219075"/>
            <a:ext cx="7535863" cy="64674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413" y="2909887"/>
            <a:ext cx="2427287" cy="102393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lSlideMaster.4_Content with CaptionFooter">
            <a:extLst>
              <a:ext uri="{FF2B5EF4-FFF2-40B4-BE49-F238E27FC236}">
                <a16:creationId xmlns:a16="http://schemas.microsoft.com/office/drawing/2014/main" id="{50020B91-0A15-C132-AFB1-BE9EAD3709FA}"/>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6" name="hlSlideMaster.4_Content with CaptionHeader">
            <a:extLst>
              <a:ext uri="{FF2B5EF4-FFF2-40B4-BE49-F238E27FC236}">
                <a16:creationId xmlns:a16="http://schemas.microsoft.com/office/drawing/2014/main" id="{B9EFF937-3972-3C1A-A1FC-581AD375DAA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90973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9525" y="219075"/>
            <a:ext cx="7535863" cy="64674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125413" y="1257300"/>
            <a:ext cx="2427287" cy="1600200"/>
          </a:xfrm>
          <a:prstGeom prst="rect">
            <a:avLst/>
          </a:prstGeom>
        </p:spPr>
        <p:txBody>
          <a:bodyPr anchor="b"/>
          <a:lstStyle>
            <a:lvl1pPr>
              <a:defRPr sz="3200">
                <a:solidFill>
                  <a:schemeClr val="bg1"/>
                </a:solidFill>
                <a:latin typeface="+mn-lt"/>
              </a:defRPr>
            </a:lvl1pPr>
          </a:lstStyle>
          <a:p>
            <a:r>
              <a:rPr lang="en-US"/>
              <a:t>Click to edit Master title style</a:t>
            </a:r>
            <a:endParaRPr lang="en-US" dirty="0"/>
          </a:p>
        </p:txBody>
      </p:sp>
      <p:sp>
        <p:nvSpPr>
          <p:cNvPr id="5" name="Text Placeholder 3"/>
          <p:cNvSpPr>
            <a:spLocks noGrp="1"/>
          </p:cNvSpPr>
          <p:nvPr>
            <p:ph type="body" sz="half" idx="2"/>
          </p:nvPr>
        </p:nvSpPr>
        <p:spPr>
          <a:xfrm>
            <a:off x="125413" y="2909887"/>
            <a:ext cx="2427287" cy="102393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flSlideMaster.Custom LayoutFooter">
            <a:extLst>
              <a:ext uri="{FF2B5EF4-FFF2-40B4-BE49-F238E27FC236}">
                <a16:creationId xmlns:a16="http://schemas.microsoft.com/office/drawing/2014/main" id="{B19CD59A-FE21-B74A-5B01-7C204001C92A}"/>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6" name="hlSlideMaster.Custom LayoutHeader">
            <a:extLst>
              <a:ext uri="{FF2B5EF4-FFF2-40B4-BE49-F238E27FC236}">
                <a16:creationId xmlns:a16="http://schemas.microsoft.com/office/drawing/2014/main" id="{A6276B5F-369F-896E-B8CF-E9B49BFCD0F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501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9525" y="219075"/>
            <a:ext cx="7535863" cy="64674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125413" y="1257300"/>
            <a:ext cx="2427287" cy="1600200"/>
          </a:xfrm>
          <a:prstGeom prst="rect">
            <a:avLst/>
          </a:prstGeom>
        </p:spPr>
        <p:txBody>
          <a:bodyPr anchor="b"/>
          <a:lstStyle>
            <a:lvl1pPr>
              <a:defRPr sz="3200">
                <a:solidFill>
                  <a:schemeClr val="bg1"/>
                </a:solidFill>
                <a:latin typeface="+mn-lt"/>
              </a:defRPr>
            </a:lvl1pPr>
          </a:lstStyle>
          <a:p>
            <a:r>
              <a:rPr lang="en-US"/>
              <a:t>Click to edit Master title style</a:t>
            </a:r>
            <a:endParaRPr lang="en-US" dirty="0"/>
          </a:p>
        </p:txBody>
      </p:sp>
      <p:sp>
        <p:nvSpPr>
          <p:cNvPr id="5" name="Text Placeholder 3"/>
          <p:cNvSpPr>
            <a:spLocks noGrp="1"/>
          </p:cNvSpPr>
          <p:nvPr>
            <p:ph type="body" sz="half" idx="2"/>
          </p:nvPr>
        </p:nvSpPr>
        <p:spPr>
          <a:xfrm>
            <a:off x="125413" y="2909887"/>
            <a:ext cx="2427287" cy="102393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flSlideMaster.1_Custom LayoutFooter">
            <a:extLst>
              <a:ext uri="{FF2B5EF4-FFF2-40B4-BE49-F238E27FC236}">
                <a16:creationId xmlns:a16="http://schemas.microsoft.com/office/drawing/2014/main" id="{5B90DD73-CE4F-D8AF-2C98-A2C571FC7B6C}"/>
              </a:ext>
            </a:extLst>
          </p:cNvPr>
          <p:cNvSpPr txBox="1"/>
          <p:nvPr userDrawn="1"/>
        </p:nvSpPr>
        <p:spPr>
          <a:xfrm>
            <a:off x="0" y="6537960"/>
            <a:ext cx="12192000" cy="223138"/>
          </a:xfrm>
          <a:prstGeom prst="rect">
            <a:avLst/>
          </a:prstGeom>
          <a:noFill/>
        </p:spPr>
        <p:txBody>
          <a:bodyPr vert="horz" rtlCol="0">
            <a:spAutoFit/>
          </a:bodyPr>
          <a:lstStyle/>
          <a:p>
            <a:pPr algn="l"/>
            <a:endParaRPr lang="en-US" sz="850" b="0" i="0" u="none" baseline="0">
              <a:solidFill>
                <a:srgbClr val="666666"/>
              </a:solidFill>
              <a:latin typeface="Microsoft Sans Serif" panose="020B0604020202020204" pitchFamily="34" charset="0"/>
            </a:endParaRPr>
          </a:p>
        </p:txBody>
      </p:sp>
      <p:sp>
        <p:nvSpPr>
          <p:cNvPr id="6" name="hlSlideMaster.1_Custom LayoutHeader">
            <a:extLst>
              <a:ext uri="{FF2B5EF4-FFF2-40B4-BE49-F238E27FC236}">
                <a16:creationId xmlns:a16="http://schemas.microsoft.com/office/drawing/2014/main" id="{8203AC6A-FF43-5797-0FE0-5D3FA696013D}"/>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5158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932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45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11F55-35F4-4B44-91E8-7DC67D66C09F}"/>
              </a:ext>
            </a:extLst>
          </p:cNvPr>
          <p:cNvSpPr>
            <a:spLocks noGrp="1"/>
          </p:cNvSpPr>
          <p:nvPr>
            <p:ph type="title"/>
          </p:nvPr>
        </p:nvSpPr>
        <p:spPr/>
        <p:txBody>
          <a:bodyPr/>
          <a:lstStyle/>
          <a:p>
            <a:r>
              <a:rPr lang="en-US" dirty="0"/>
              <a:t>8 Runs Overlaid - 1000ppb</a:t>
            </a:r>
          </a:p>
        </p:txBody>
      </p:sp>
      <p:pic>
        <p:nvPicPr>
          <p:cNvPr id="4" name="Content Placeholder 3">
            <a:extLst>
              <a:ext uri="{FF2B5EF4-FFF2-40B4-BE49-F238E27FC236}">
                <a16:creationId xmlns:a16="http://schemas.microsoft.com/office/drawing/2014/main" id="{61BDCEC3-EE4E-4FE1-9169-7513FE3F3B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8596" y="1301813"/>
            <a:ext cx="10414807" cy="5131304"/>
          </a:xfrm>
          <a:prstGeom prst="rect">
            <a:avLst/>
          </a:prstGeom>
        </p:spPr>
      </p:pic>
    </p:spTree>
    <p:extLst>
      <p:ext uri="{BB962C8B-B14F-4D97-AF65-F5344CB8AC3E}">
        <p14:creationId xmlns:p14="http://schemas.microsoft.com/office/powerpoint/2010/main" val="2003697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0840-9FC7-4516-8D41-AD7F944BCD8B}"/>
              </a:ext>
            </a:extLst>
          </p:cNvPr>
          <p:cNvSpPr>
            <a:spLocks noGrp="1"/>
          </p:cNvSpPr>
          <p:nvPr>
            <p:ph type="title"/>
          </p:nvPr>
        </p:nvSpPr>
        <p:spPr/>
        <p:txBody>
          <a:bodyPr/>
          <a:lstStyle/>
          <a:p>
            <a:r>
              <a:rPr lang="en-US" sz="3400" dirty="0"/>
              <a:t>8 Runs Area Repeatability – 1000ppb</a:t>
            </a:r>
          </a:p>
        </p:txBody>
      </p:sp>
      <p:graphicFrame>
        <p:nvGraphicFramePr>
          <p:cNvPr id="9" name="Content Placeholder 8">
            <a:extLst>
              <a:ext uri="{FF2B5EF4-FFF2-40B4-BE49-F238E27FC236}">
                <a16:creationId xmlns:a16="http://schemas.microsoft.com/office/drawing/2014/main" id="{D1D94575-C424-4DC3-8AEF-8A4EB0BAAC5F}"/>
              </a:ext>
            </a:extLst>
          </p:cNvPr>
          <p:cNvGraphicFramePr>
            <a:graphicFrameLocks noGrp="1"/>
          </p:cNvGraphicFramePr>
          <p:nvPr>
            <p:ph idx="1"/>
            <p:extLst>
              <p:ext uri="{D42A27DB-BD31-4B8C-83A1-F6EECF244321}">
                <p14:modId xmlns:p14="http://schemas.microsoft.com/office/powerpoint/2010/main" val="3607932959"/>
              </p:ext>
            </p:extLst>
          </p:nvPr>
        </p:nvGraphicFramePr>
        <p:xfrm>
          <a:off x="2027340" y="2114025"/>
          <a:ext cx="8137320" cy="3649212"/>
        </p:xfrm>
        <a:graphic>
          <a:graphicData uri="http://schemas.openxmlformats.org/drawingml/2006/table">
            <a:tbl>
              <a:tblPr firstRow="1" firstCol="1" lastRow="1" bandRow="1">
                <a:tableStyleId>{0E3FDE45-AF77-4B5C-9715-49D594BDF05E}</a:tableStyleId>
              </a:tblPr>
              <a:tblGrid>
                <a:gridCol w="1356220">
                  <a:extLst>
                    <a:ext uri="{9D8B030D-6E8A-4147-A177-3AD203B41FA5}">
                      <a16:colId xmlns:a16="http://schemas.microsoft.com/office/drawing/2014/main" val="3121911096"/>
                    </a:ext>
                  </a:extLst>
                </a:gridCol>
                <a:gridCol w="1356220">
                  <a:extLst>
                    <a:ext uri="{9D8B030D-6E8A-4147-A177-3AD203B41FA5}">
                      <a16:colId xmlns:a16="http://schemas.microsoft.com/office/drawing/2014/main" val="1174663502"/>
                    </a:ext>
                  </a:extLst>
                </a:gridCol>
                <a:gridCol w="1356220">
                  <a:extLst>
                    <a:ext uri="{9D8B030D-6E8A-4147-A177-3AD203B41FA5}">
                      <a16:colId xmlns:a16="http://schemas.microsoft.com/office/drawing/2014/main" val="972785758"/>
                    </a:ext>
                  </a:extLst>
                </a:gridCol>
                <a:gridCol w="1356220">
                  <a:extLst>
                    <a:ext uri="{9D8B030D-6E8A-4147-A177-3AD203B41FA5}">
                      <a16:colId xmlns:a16="http://schemas.microsoft.com/office/drawing/2014/main" val="2210899531"/>
                    </a:ext>
                  </a:extLst>
                </a:gridCol>
                <a:gridCol w="1356220">
                  <a:extLst>
                    <a:ext uri="{9D8B030D-6E8A-4147-A177-3AD203B41FA5}">
                      <a16:colId xmlns:a16="http://schemas.microsoft.com/office/drawing/2014/main" val="1667721445"/>
                    </a:ext>
                  </a:extLst>
                </a:gridCol>
                <a:gridCol w="1356220">
                  <a:extLst>
                    <a:ext uri="{9D8B030D-6E8A-4147-A177-3AD203B41FA5}">
                      <a16:colId xmlns:a16="http://schemas.microsoft.com/office/drawing/2014/main" val="4214298121"/>
                    </a:ext>
                  </a:extLst>
                </a:gridCol>
              </a:tblGrid>
              <a:tr h="304101">
                <a:tc>
                  <a:txBody>
                    <a:bodyPr/>
                    <a:lstStyle/>
                    <a:p>
                      <a:pPr algn="ctr" fontAlgn="b"/>
                      <a:r>
                        <a:rPr lang="en-US" sz="1100" u="none" strike="noStrike" dirty="0">
                          <a:effectLst/>
                        </a:rPr>
                        <a:t>Run Number</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benzene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toluene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ethylbenzene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err="1">
                          <a:effectLst/>
                        </a:rPr>
                        <a:t>p+m-xylene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o-xylene</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98036849"/>
                  </a:ext>
                </a:extLst>
              </a:tr>
              <a:tr h="304101">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283225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273159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231392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564746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282758</a:t>
                      </a:r>
                    </a:p>
                  </a:txBody>
                  <a:tcPr marL="9525" marR="9525" marT="9525" marB="0" anchor="ctr"/>
                </a:tc>
                <a:extLst>
                  <a:ext uri="{0D108BD9-81ED-4DB2-BD59-A6C34878D82A}">
                    <a16:rowId xmlns:a16="http://schemas.microsoft.com/office/drawing/2014/main" val="1362343725"/>
                  </a:ext>
                </a:extLst>
              </a:tr>
              <a:tr h="304101">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283194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275630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231541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567166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281034</a:t>
                      </a:r>
                    </a:p>
                  </a:txBody>
                  <a:tcPr marL="9525" marR="9525" marT="9525" marB="0" anchor="ctr"/>
                </a:tc>
                <a:extLst>
                  <a:ext uri="{0D108BD9-81ED-4DB2-BD59-A6C34878D82A}">
                    <a16:rowId xmlns:a16="http://schemas.microsoft.com/office/drawing/2014/main" val="1393519147"/>
                  </a:ext>
                </a:extLst>
              </a:tr>
              <a:tr h="304101">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279843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272464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228479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559647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277142</a:t>
                      </a:r>
                    </a:p>
                  </a:txBody>
                  <a:tcPr marL="9525" marR="9525" marT="9525" marB="0" anchor="ctr"/>
                </a:tc>
                <a:extLst>
                  <a:ext uri="{0D108BD9-81ED-4DB2-BD59-A6C34878D82A}">
                    <a16:rowId xmlns:a16="http://schemas.microsoft.com/office/drawing/2014/main" val="3415509099"/>
                  </a:ext>
                </a:extLst>
              </a:tr>
              <a:tr h="304101">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285006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277541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232522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571944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285854</a:t>
                      </a:r>
                    </a:p>
                  </a:txBody>
                  <a:tcPr marL="9525" marR="9525" marT="9525" marB="0" anchor="ctr"/>
                </a:tc>
                <a:extLst>
                  <a:ext uri="{0D108BD9-81ED-4DB2-BD59-A6C34878D82A}">
                    <a16:rowId xmlns:a16="http://schemas.microsoft.com/office/drawing/2014/main" val="3261256916"/>
                  </a:ext>
                </a:extLst>
              </a:tr>
              <a:tr h="304101">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285418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278216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234280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571646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286893</a:t>
                      </a:r>
                    </a:p>
                  </a:txBody>
                  <a:tcPr marL="9525" marR="9525" marT="9525" marB="0" anchor="ctr"/>
                </a:tc>
                <a:extLst>
                  <a:ext uri="{0D108BD9-81ED-4DB2-BD59-A6C34878D82A}">
                    <a16:rowId xmlns:a16="http://schemas.microsoft.com/office/drawing/2014/main" val="2137743940"/>
                  </a:ext>
                </a:extLst>
              </a:tr>
              <a:tr h="304101">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286189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279068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233980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574886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287709</a:t>
                      </a:r>
                    </a:p>
                  </a:txBody>
                  <a:tcPr marL="9525" marR="9525" marT="9525" marB="0" anchor="ctr"/>
                </a:tc>
                <a:extLst>
                  <a:ext uri="{0D108BD9-81ED-4DB2-BD59-A6C34878D82A}">
                    <a16:rowId xmlns:a16="http://schemas.microsoft.com/office/drawing/2014/main" val="3706968397"/>
                  </a:ext>
                </a:extLst>
              </a:tr>
              <a:tr h="304101">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280800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271309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228156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558204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276504</a:t>
                      </a:r>
                    </a:p>
                  </a:txBody>
                  <a:tcPr marL="9525" marR="9525" marT="9525" marB="0" anchor="ctr"/>
                </a:tc>
                <a:extLst>
                  <a:ext uri="{0D108BD9-81ED-4DB2-BD59-A6C34878D82A}">
                    <a16:rowId xmlns:a16="http://schemas.microsoft.com/office/drawing/2014/main" val="897429252"/>
                  </a:ext>
                </a:extLst>
              </a:tr>
              <a:tr h="304101">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284837</a:t>
                      </a:r>
                    </a:p>
                  </a:txBody>
                  <a:tcPr marL="9525" marR="9525" marT="952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278308</a:t>
                      </a:r>
                    </a:p>
                  </a:txBody>
                  <a:tcPr marL="9525" marR="9525" marT="952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233433</a:t>
                      </a:r>
                    </a:p>
                  </a:txBody>
                  <a:tcPr marL="9525" marR="9525" marT="952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573476</a:t>
                      </a:r>
                    </a:p>
                  </a:txBody>
                  <a:tcPr marL="9525" marR="9525" marT="952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286632</a:t>
                      </a:r>
                    </a:p>
                  </a:txBody>
                  <a:tcPr marL="9525" marR="9525" marT="9525" marB="0" anchor="ctr">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585532257"/>
                  </a:ext>
                </a:extLst>
              </a:tr>
              <a:tr h="304101">
                <a:tc>
                  <a:txBody>
                    <a:bodyPr/>
                    <a:lstStyle/>
                    <a:p>
                      <a:pPr algn="ctr" fontAlgn="b"/>
                      <a:r>
                        <a:rPr lang="en-US" sz="1100" u="none" strike="noStrike" dirty="0">
                          <a:effectLst/>
                        </a:rPr>
                        <a:t>Average</a:t>
                      </a:r>
                      <a:endParaRPr lang="en-US" sz="11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b"/>
                      <a:r>
                        <a:rPr lang="en-US" sz="1100" b="0" i="0" u="none" strike="noStrike">
                          <a:solidFill>
                            <a:srgbClr val="000000"/>
                          </a:solidFill>
                          <a:effectLst/>
                          <a:latin typeface="Calibri" panose="020F0502020204030204" pitchFamily="34" charset="0"/>
                        </a:rPr>
                        <a:t>283564</a:t>
                      </a:r>
                    </a:p>
                  </a:txBody>
                  <a:tcPr marL="9525" marR="9525" marT="952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b"/>
                      <a:r>
                        <a:rPr lang="en-US" sz="1100" b="0" i="0" u="none" strike="noStrike">
                          <a:solidFill>
                            <a:srgbClr val="000000"/>
                          </a:solidFill>
                          <a:effectLst/>
                          <a:latin typeface="Calibri" panose="020F0502020204030204" pitchFamily="34" charset="0"/>
                        </a:rPr>
                        <a:t>275712</a:t>
                      </a:r>
                    </a:p>
                  </a:txBody>
                  <a:tcPr marL="9525" marR="9525" marT="952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b"/>
                      <a:r>
                        <a:rPr lang="en-US" sz="1100" b="0" i="0" u="none" strike="noStrike">
                          <a:solidFill>
                            <a:srgbClr val="000000"/>
                          </a:solidFill>
                          <a:effectLst/>
                          <a:latin typeface="Calibri" panose="020F0502020204030204" pitchFamily="34" charset="0"/>
                        </a:rPr>
                        <a:t>231723</a:t>
                      </a:r>
                    </a:p>
                  </a:txBody>
                  <a:tcPr marL="9525" marR="9525" marT="952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b"/>
                      <a:r>
                        <a:rPr lang="en-US" sz="1100" b="0" i="0" u="none" strike="noStrike">
                          <a:solidFill>
                            <a:srgbClr val="000000"/>
                          </a:solidFill>
                          <a:effectLst/>
                          <a:latin typeface="Calibri" panose="020F0502020204030204" pitchFamily="34" charset="0"/>
                        </a:rPr>
                        <a:t>567714</a:t>
                      </a:r>
                    </a:p>
                  </a:txBody>
                  <a:tcPr marL="9525" marR="9525" marT="952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b"/>
                      <a:r>
                        <a:rPr lang="en-US" sz="1100" b="0" i="0" u="none" strike="noStrike">
                          <a:solidFill>
                            <a:srgbClr val="000000"/>
                          </a:solidFill>
                          <a:effectLst/>
                          <a:latin typeface="Calibri" panose="020F0502020204030204" pitchFamily="34" charset="0"/>
                        </a:rPr>
                        <a:t>283066</a:t>
                      </a:r>
                    </a:p>
                  </a:txBody>
                  <a:tcPr marL="9525" marR="9525" marT="9525" marB="0" anchor="ctr">
                    <a:lnT w="12700" cap="flat" cmpd="sng" algn="ctr">
                      <a:solidFill>
                        <a:schemeClr val="accent2">
                          <a:lumMod val="75000"/>
                        </a:schemeClr>
                      </a:solidFill>
                      <a:prstDash val="solid"/>
                      <a:round/>
                      <a:headEnd type="none" w="med" len="med"/>
                      <a:tailEnd type="none" w="med" len="med"/>
                    </a:lnT>
                  </a:tcPr>
                </a:tc>
                <a:extLst>
                  <a:ext uri="{0D108BD9-81ED-4DB2-BD59-A6C34878D82A}">
                    <a16:rowId xmlns:a16="http://schemas.microsoft.com/office/drawing/2014/main" val="3987693269"/>
                  </a:ext>
                </a:extLst>
              </a:tr>
              <a:tr h="304101">
                <a:tc>
                  <a:txBody>
                    <a:bodyPr/>
                    <a:lstStyle/>
                    <a:p>
                      <a:pPr algn="ctr" fontAlgn="b"/>
                      <a:r>
                        <a:rPr lang="en-US" sz="1100" u="none" strike="noStrike">
                          <a:effectLst/>
                        </a:rPr>
                        <a:t>Std. Dev.</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2260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3026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2348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6354</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4457</a:t>
                      </a:r>
                    </a:p>
                  </a:txBody>
                  <a:tcPr marL="9525" marR="9525" marT="9525" marB="0" anchor="ctr"/>
                </a:tc>
                <a:extLst>
                  <a:ext uri="{0D108BD9-81ED-4DB2-BD59-A6C34878D82A}">
                    <a16:rowId xmlns:a16="http://schemas.microsoft.com/office/drawing/2014/main" val="162915640"/>
                  </a:ext>
                </a:extLst>
              </a:tr>
              <a:tr h="304101">
                <a:tc>
                  <a:txBody>
                    <a:bodyPr/>
                    <a:lstStyle/>
                    <a:p>
                      <a:pPr algn="ctr" fontAlgn="b"/>
                      <a:r>
                        <a:rPr lang="en-US" sz="1100" u="none" strike="noStrike" dirty="0">
                          <a:effectLst/>
                        </a:rPr>
                        <a:t>%RSD</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b"/>
                      <a:r>
                        <a:rPr lang="en-US" sz="1100" u="none" strike="noStrike" dirty="0">
                          <a:effectLst/>
                        </a:rPr>
                        <a:t>0.80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b"/>
                      <a:r>
                        <a:rPr lang="en-US" sz="1100" u="none" strike="noStrike" dirty="0">
                          <a:effectLst/>
                        </a:rPr>
                        <a:t>1.10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b"/>
                      <a:r>
                        <a:rPr lang="en-US" sz="1100" u="none" strike="noStrike" dirty="0">
                          <a:effectLst/>
                        </a:rPr>
                        <a:t>1.01</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b"/>
                      <a:r>
                        <a:rPr lang="en-US" sz="1100" u="none" strike="noStrike" dirty="0">
                          <a:effectLst/>
                        </a:rPr>
                        <a:t>1.12</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b"/>
                      <a:r>
                        <a:rPr lang="en-US" sz="1100" u="none" strike="noStrike" dirty="0">
                          <a:effectLst/>
                        </a:rPr>
                        <a:t>1.57</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2025596164"/>
                  </a:ext>
                </a:extLst>
              </a:tr>
            </a:tbl>
          </a:graphicData>
        </a:graphic>
      </p:graphicFrame>
    </p:spTree>
    <p:extLst>
      <p:ext uri="{BB962C8B-B14F-4D97-AF65-F5344CB8AC3E}">
        <p14:creationId xmlns:p14="http://schemas.microsoft.com/office/powerpoint/2010/main" val="1335096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11F55-35F4-4B44-91E8-7DC67D66C09F}"/>
              </a:ext>
            </a:extLst>
          </p:cNvPr>
          <p:cNvSpPr>
            <a:spLocks noGrp="1"/>
          </p:cNvSpPr>
          <p:nvPr>
            <p:ph type="title"/>
          </p:nvPr>
        </p:nvSpPr>
        <p:spPr/>
        <p:txBody>
          <a:bodyPr/>
          <a:lstStyle/>
          <a:p>
            <a:r>
              <a:rPr lang="en-US" dirty="0"/>
              <a:t>BTEX – 100ppb</a:t>
            </a:r>
          </a:p>
        </p:txBody>
      </p:sp>
      <p:pic>
        <p:nvPicPr>
          <p:cNvPr id="4" name="Content Placeholder 3">
            <a:extLst>
              <a:ext uri="{FF2B5EF4-FFF2-40B4-BE49-F238E27FC236}">
                <a16:creationId xmlns:a16="http://schemas.microsoft.com/office/drawing/2014/main" id="{61BDCEC3-EE4E-4FE1-9169-7513FE3F3B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8596" y="1301813"/>
            <a:ext cx="10414807" cy="5131303"/>
          </a:xfrm>
          <a:prstGeom prst="rect">
            <a:avLst/>
          </a:prstGeom>
        </p:spPr>
      </p:pic>
      <p:sp>
        <p:nvSpPr>
          <p:cNvPr id="5" name="TextBox 4">
            <a:extLst>
              <a:ext uri="{FF2B5EF4-FFF2-40B4-BE49-F238E27FC236}">
                <a16:creationId xmlns:a16="http://schemas.microsoft.com/office/drawing/2014/main" id="{549BED7C-7246-44AE-9F46-CA77928DC91A}"/>
              </a:ext>
            </a:extLst>
          </p:cNvPr>
          <p:cNvSpPr txBox="1"/>
          <p:nvPr/>
        </p:nvSpPr>
        <p:spPr>
          <a:xfrm>
            <a:off x="1942052" y="2457541"/>
            <a:ext cx="2424417" cy="738664"/>
          </a:xfrm>
          <a:prstGeom prst="rect">
            <a:avLst/>
          </a:prstGeom>
          <a:noFill/>
          <a:ln>
            <a:solidFill>
              <a:srgbClr val="C00000"/>
            </a:solidFill>
          </a:ln>
        </p:spPr>
        <p:txBody>
          <a:bodyPr wrap="square" rtlCol="0">
            <a:spAutoFit/>
          </a:bodyPr>
          <a:lstStyle/>
          <a:p>
            <a:r>
              <a:rPr lang="en-US" sz="1400" dirty="0"/>
              <a:t>Dip in baseline due to large plug of air in the sample hitting the FID</a:t>
            </a:r>
          </a:p>
        </p:txBody>
      </p:sp>
      <p:cxnSp>
        <p:nvCxnSpPr>
          <p:cNvPr id="6" name="Straight Arrow Connector 5">
            <a:extLst>
              <a:ext uri="{FF2B5EF4-FFF2-40B4-BE49-F238E27FC236}">
                <a16:creationId xmlns:a16="http://schemas.microsoft.com/office/drawing/2014/main" id="{C6C7A6D5-B302-40F8-AF3C-74482C6CB27D}"/>
              </a:ext>
            </a:extLst>
          </p:cNvPr>
          <p:cNvCxnSpPr>
            <a:cxnSpLocks/>
          </p:cNvCxnSpPr>
          <p:nvPr/>
        </p:nvCxnSpPr>
        <p:spPr>
          <a:xfrm flipH="1">
            <a:off x="2449585" y="3196205"/>
            <a:ext cx="436229" cy="252508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393288D-6ABD-4F86-BD3C-A8BE3F88D2FD}"/>
              </a:ext>
            </a:extLst>
          </p:cNvPr>
          <p:cNvSpPr txBox="1"/>
          <p:nvPr/>
        </p:nvSpPr>
        <p:spPr>
          <a:xfrm>
            <a:off x="8636467" y="1934321"/>
            <a:ext cx="2424417" cy="523220"/>
          </a:xfrm>
          <a:prstGeom prst="rect">
            <a:avLst/>
          </a:prstGeom>
          <a:noFill/>
          <a:ln>
            <a:solidFill>
              <a:srgbClr val="C00000"/>
            </a:solidFill>
          </a:ln>
        </p:spPr>
        <p:txBody>
          <a:bodyPr wrap="square" rtlCol="0">
            <a:spAutoFit/>
          </a:bodyPr>
          <a:lstStyle/>
          <a:p>
            <a:r>
              <a:rPr lang="en-US" sz="1400" dirty="0"/>
              <a:t>Only two unknown peaks from this </a:t>
            </a:r>
            <a:r>
              <a:rPr lang="en-US" sz="1400" dirty="0" err="1"/>
              <a:t>Tedlar</a:t>
            </a:r>
            <a:r>
              <a:rPr lang="en-US" sz="1400" dirty="0"/>
              <a:t> bag</a:t>
            </a:r>
          </a:p>
        </p:txBody>
      </p:sp>
      <p:cxnSp>
        <p:nvCxnSpPr>
          <p:cNvPr id="8" name="Straight Arrow Connector 7">
            <a:extLst>
              <a:ext uri="{FF2B5EF4-FFF2-40B4-BE49-F238E27FC236}">
                <a16:creationId xmlns:a16="http://schemas.microsoft.com/office/drawing/2014/main" id="{BC94D40E-4B1B-4A0D-90F7-B9C9181DBAFF}"/>
              </a:ext>
            </a:extLst>
          </p:cNvPr>
          <p:cNvCxnSpPr>
            <a:cxnSpLocks/>
          </p:cNvCxnSpPr>
          <p:nvPr/>
        </p:nvCxnSpPr>
        <p:spPr>
          <a:xfrm flipH="1">
            <a:off x="9068499" y="2457541"/>
            <a:ext cx="352340" cy="233257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573EC53-1255-452F-8700-EB014A0EF7FC}"/>
              </a:ext>
            </a:extLst>
          </p:cNvPr>
          <p:cNvCxnSpPr>
            <a:cxnSpLocks/>
          </p:cNvCxnSpPr>
          <p:nvPr/>
        </p:nvCxnSpPr>
        <p:spPr>
          <a:xfrm>
            <a:off x="10302105" y="2457541"/>
            <a:ext cx="339971" cy="172996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811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11F55-35F4-4B44-91E8-7DC67D66C09F}"/>
              </a:ext>
            </a:extLst>
          </p:cNvPr>
          <p:cNvSpPr>
            <a:spLocks noGrp="1"/>
          </p:cNvSpPr>
          <p:nvPr>
            <p:ph type="title"/>
          </p:nvPr>
        </p:nvSpPr>
        <p:spPr/>
        <p:txBody>
          <a:bodyPr/>
          <a:lstStyle/>
          <a:p>
            <a:r>
              <a:rPr lang="en-US" dirty="0"/>
              <a:t>8 Runs Overlaid - 100ppb</a:t>
            </a:r>
          </a:p>
        </p:txBody>
      </p:sp>
      <p:pic>
        <p:nvPicPr>
          <p:cNvPr id="4" name="Content Placeholder 3">
            <a:extLst>
              <a:ext uri="{FF2B5EF4-FFF2-40B4-BE49-F238E27FC236}">
                <a16:creationId xmlns:a16="http://schemas.microsoft.com/office/drawing/2014/main" id="{61BDCEC3-EE4E-4FE1-9169-7513FE3F3B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8596" y="1301813"/>
            <a:ext cx="10414807" cy="5131303"/>
          </a:xfrm>
          <a:prstGeom prst="rect">
            <a:avLst/>
          </a:prstGeom>
        </p:spPr>
      </p:pic>
    </p:spTree>
    <p:extLst>
      <p:ext uri="{BB962C8B-B14F-4D97-AF65-F5344CB8AC3E}">
        <p14:creationId xmlns:p14="http://schemas.microsoft.com/office/powerpoint/2010/main" val="1617583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0840-9FC7-4516-8D41-AD7F944BCD8B}"/>
              </a:ext>
            </a:extLst>
          </p:cNvPr>
          <p:cNvSpPr>
            <a:spLocks noGrp="1"/>
          </p:cNvSpPr>
          <p:nvPr>
            <p:ph type="title"/>
          </p:nvPr>
        </p:nvSpPr>
        <p:spPr/>
        <p:txBody>
          <a:bodyPr/>
          <a:lstStyle/>
          <a:p>
            <a:r>
              <a:rPr lang="en-US" sz="3600" dirty="0"/>
              <a:t>8 Runs Area Repeatability – 100ppb</a:t>
            </a:r>
            <a:endParaRPr lang="en-US" sz="3400" dirty="0"/>
          </a:p>
        </p:txBody>
      </p:sp>
      <p:graphicFrame>
        <p:nvGraphicFramePr>
          <p:cNvPr id="9" name="Content Placeholder 8">
            <a:extLst>
              <a:ext uri="{FF2B5EF4-FFF2-40B4-BE49-F238E27FC236}">
                <a16:creationId xmlns:a16="http://schemas.microsoft.com/office/drawing/2014/main" id="{D1D94575-C424-4DC3-8AEF-8A4EB0BAAC5F}"/>
              </a:ext>
            </a:extLst>
          </p:cNvPr>
          <p:cNvGraphicFramePr>
            <a:graphicFrameLocks noGrp="1"/>
          </p:cNvGraphicFramePr>
          <p:nvPr>
            <p:ph idx="1"/>
            <p:extLst>
              <p:ext uri="{D42A27DB-BD31-4B8C-83A1-F6EECF244321}">
                <p14:modId xmlns:p14="http://schemas.microsoft.com/office/powerpoint/2010/main" val="100072463"/>
              </p:ext>
            </p:extLst>
          </p:nvPr>
        </p:nvGraphicFramePr>
        <p:xfrm>
          <a:off x="2027340" y="2114025"/>
          <a:ext cx="8137320" cy="3649212"/>
        </p:xfrm>
        <a:graphic>
          <a:graphicData uri="http://schemas.openxmlformats.org/drawingml/2006/table">
            <a:tbl>
              <a:tblPr firstRow="1" firstCol="1" lastRow="1" bandRow="1">
                <a:tableStyleId>{0E3FDE45-AF77-4B5C-9715-49D594BDF05E}</a:tableStyleId>
              </a:tblPr>
              <a:tblGrid>
                <a:gridCol w="1356220">
                  <a:extLst>
                    <a:ext uri="{9D8B030D-6E8A-4147-A177-3AD203B41FA5}">
                      <a16:colId xmlns:a16="http://schemas.microsoft.com/office/drawing/2014/main" val="3121911096"/>
                    </a:ext>
                  </a:extLst>
                </a:gridCol>
                <a:gridCol w="1356220">
                  <a:extLst>
                    <a:ext uri="{9D8B030D-6E8A-4147-A177-3AD203B41FA5}">
                      <a16:colId xmlns:a16="http://schemas.microsoft.com/office/drawing/2014/main" val="1174663502"/>
                    </a:ext>
                  </a:extLst>
                </a:gridCol>
                <a:gridCol w="1356220">
                  <a:extLst>
                    <a:ext uri="{9D8B030D-6E8A-4147-A177-3AD203B41FA5}">
                      <a16:colId xmlns:a16="http://schemas.microsoft.com/office/drawing/2014/main" val="972785758"/>
                    </a:ext>
                  </a:extLst>
                </a:gridCol>
                <a:gridCol w="1356220">
                  <a:extLst>
                    <a:ext uri="{9D8B030D-6E8A-4147-A177-3AD203B41FA5}">
                      <a16:colId xmlns:a16="http://schemas.microsoft.com/office/drawing/2014/main" val="2210899531"/>
                    </a:ext>
                  </a:extLst>
                </a:gridCol>
                <a:gridCol w="1356220">
                  <a:extLst>
                    <a:ext uri="{9D8B030D-6E8A-4147-A177-3AD203B41FA5}">
                      <a16:colId xmlns:a16="http://schemas.microsoft.com/office/drawing/2014/main" val="1667721445"/>
                    </a:ext>
                  </a:extLst>
                </a:gridCol>
                <a:gridCol w="1356220">
                  <a:extLst>
                    <a:ext uri="{9D8B030D-6E8A-4147-A177-3AD203B41FA5}">
                      <a16:colId xmlns:a16="http://schemas.microsoft.com/office/drawing/2014/main" val="4214298121"/>
                    </a:ext>
                  </a:extLst>
                </a:gridCol>
              </a:tblGrid>
              <a:tr h="304101">
                <a:tc>
                  <a:txBody>
                    <a:bodyPr/>
                    <a:lstStyle/>
                    <a:p>
                      <a:pPr algn="ctr" fontAlgn="b"/>
                      <a:r>
                        <a:rPr lang="en-US" sz="1100" u="none" strike="noStrike" dirty="0">
                          <a:effectLst/>
                        </a:rPr>
                        <a:t>Run Number</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benzene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toluene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ethylbenzene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err="1">
                          <a:effectLst/>
                        </a:rPr>
                        <a:t>p+m-xylene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o-xylene</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98036849"/>
                  </a:ext>
                </a:extLst>
              </a:tr>
              <a:tr h="304101">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30700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27253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24660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54206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29361</a:t>
                      </a:r>
                    </a:p>
                  </a:txBody>
                  <a:tcPr marL="9525" marR="9525" marT="9525" marB="0" anchor="ctr"/>
                </a:tc>
                <a:extLst>
                  <a:ext uri="{0D108BD9-81ED-4DB2-BD59-A6C34878D82A}">
                    <a16:rowId xmlns:a16="http://schemas.microsoft.com/office/drawing/2014/main" val="1362343725"/>
                  </a:ext>
                </a:extLst>
              </a:tr>
              <a:tr h="304101">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30885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27351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24760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54577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29536</a:t>
                      </a:r>
                    </a:p>
                  </a:txBody>
                  <a:tcPr marL="9525" marR="9525" marT="9525" marB="0" anchor="ctr"/>
                </a:tc>
                <a:extLst>
                  <a:ext uri="{0D108BD9-81ED-4DB2-BD59-A6C34878D82A}">
                    <a16:rowId xmlns:a16="http://schemas.microsoft.com/office/drawing/2014/main" val="1393519147"/>
                  </a:ext>
                </a:extLst>
              </a:tr>
              <a:tr h="304101">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30749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27230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24674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54258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29289</a:t>
                      </a:r>
                    </a:p>
                  </a:txBody>
                  <a:tcPr marL="9525" marR="9525" marT="9525" marB="0" anchor="ctr"/>
                </a:tc>
                <a:extLst>
                  <a:ext uri="{0D108BD9-81ED-4DB2-BD59-A6C34878D82A}">
                    <a16:rowId xmlns:a16="http://schemas.microsoft.com/office/drawing/2014/main" val="3415509099"/>
                  </a:ext>
                </a:extLst>
              </a:tr>
              <a:tr h="304101">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30709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27140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24626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54108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29317</a:t>
                      </a:r>
                    </a:p>
                  </a:txBody>
                  <a:tcPr marL="9525" marR="9525" marT="9525" marB="0" anchor="ctr"/>
                </a:tc>
                <a:extLst>
                  <a:ext uri="{0D108BD9-81ED-4DB2-BD59-A6C34878D82A}">
                    <a16:rowId xmlns:a16="http://schemas.microsoft.com/office/drawing/2014/main" val="3261256916"/>
                  </a:ext>
                </a:extLst>
              </a:tr>
              <a:tr h="304101">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30504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27174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24399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53940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29072</a:t>
                      </a:r>
                    </a:p>
                  </a:txBody>
                  <a:tcPr marL="9525" marR="9525" marT="9525" marB="0" anchor="ctr"/>
                </a:tc>
                <a:extLst>
                  <a:ext uri="{0D108BD9-81ED-4DB2-BD59-A6C34878D82A}">
                    <a16:rowId xmlns:a16="http://schemas.microsoft.com/office/drawing/2014/main" val="2137743940"/>
                  </a:ext>
                </a:extLst>
              </a:tr>
              <a:tr h="304101">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30694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27376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24562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54278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29344</a:t>
                      </a:r>
                    </a:p>
                  </a:txBody>
                  <a:tcPr marL="9525" marR="9525" marT="9525" marB="0" anchor="ctr"/>
                </a:tc>
                <a:extLst>
                  <a:ext uri="{0D108BD9-81ED-4DB2-BD59-A6C34878D82A}">
                    <a16:rowId xmlns:a16="http://schemas.microsoft.com/office/drawing/2014/main" val="3706968397"/>
                  </a:ext>
                </a:extLst>
              </a:tr>
              <a:tr h="304101">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30542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27138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24528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53760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29105</a:t>
                      </a:r>
                    </a:p>
                  </a:txBody>
                  <a:tcPr marL="9525" marR="9525" marT="9525" marB="0" anchor="ctr"/>
                </a:tc>
                <a:extLst>
                  <a:ext uri="{0D108BD9-81ED-4DB2-BD59-A6C34878D82A}">
                    <a16:rowId xmlns:a16="http://schemas.microsoft.com/office/drawing/2014/main" val="897429252"/>
                  </a:ext>
                </a:extLst>
              </a:tr>
              <a:tr h="304101">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30301</a:t>
                      </a:r>
                    </a:p>
                  </a:txBody>
                  <a:tcPr marL="9525" marR="9525" marT="952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26683</a:t>
                      </a:r>
                    </a:p>
                  </a:txBody>
                  <a:tcPr marL="9525" marR="9525" marT="952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24189</a:t>
                      </a:r>
                    </a:p>
                  </a:txBody>
                  <a:tcPr marL="9525" marR="9525" marT="952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53154</a:t>
                      </a:r>
                    </a:p>
                  </a:txBody>
                  <a:tcPr marL="9525" marR="9525" marT="952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28769</a:t>
                      </a:r>
                    </a:p>
                  </a:txBody>
                  <a:tcPr marL="9525" marR="9525" marT="9525" marB="0" anchor="ctr">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585532257"/>
                  </a:ext>
                </a:extLst>
              </a:tr>
              <a:tr h="304101">
                <a:tc>
                  <a:txBody>
                    <a:bodyPr/>
                    <a:lstStyle/>
                    <a:p>
                      <a:pPr algn="ctr" fontAlgn="b"/>
                      <a:r>
                        <a:rPr lang="en-US" sz="1100" u="none" strike="noStrike" dirty="0">
                          <a:effectLst/>
                        </a:rPr>
                        <a:t>Average</a:t>
                      </a:r>
                      <a:endParaRPr lang="en-US" sz="11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b"/>
                      <a:r>
                        <a:rPr lang="en-US" sz="1100" b="0" i="0" u="none" strike="noStrike">
                          <a:solidFill>
                            <a:srgbClr val="000000"/>
                          </a:solidFill>
                          <a:effectLst/>
                          <a:latin typeface="Calibri" panose="020F0502020204030204" pitchFamily="34" charset="0"/>
                        </a:rPr>
                        <a:t>30635</a:t>
                      </a:r>
                    </a:p>
                  </a:txBody>
                  <a:tcPr marL="9525" marR="9525" marT="952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b"/>
                      <a:r>
                        <a:rPr lang="en-US" sz="1100" b="0" i="0" u="none" strike="noStrike">
                          <a:solidFill>
                            <a:srgbClr val="000000"/>
                          </a:solidFill>
                          <a:effectLst/>
                          <a:latin typeface="Calibri" panose="020F0502020204030204" pitchFamily="34" charset="0"/>
                        </a:rPr>
                        <a:t>27168</a:t>
                      </a:r>
                    </a:p>
                  </a:txBody>
                  <a:tcPr marL="9525" marR="9525" marT="952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b"/>
                      <a:r>
                        <a:rPr lang="en-US" sz="1100" b="0" i="0" u="none" strike="noStrike">
                          <a:solidFill>
                            <a:srgbClr val="000000"/>
                          </a:solidFill>
                          <a:effectLst/>
                          <a:latin typeface="Calibri" panose="020F0502020204030204" pitchFamily="34" charset="0"/>
                        </a:rPr>
                        <a:t>24550</a:t>
                      </a:r>
                    </a:p>
                  </a:txBody>
                  <a:tcPr marL="9525" marR="9525" marT="952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b"/>
                      <a:r>
                        <a:rPr lang="en-US" sz="1100" b="0" i="0" u="none" strike="noStrike">
                          <a:solidFill>
                            <a:srgbClr val="000000"/>
                          </a:solidFill>
                          <a:effectLst/>
                          <a:latin typeface="Calibri" panose="020F0502020204030204" pitchFamily="34" charset="0"/>
                        </a:rPr>
                        <a:t>54035</a:t>
                      </a:r>
                    </a:p>
                  </a:txBody>
                  <a:tcPr marL="9525" marR="9525" marT="952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b"/>
                      <a:r>
                        <a:rPr lang="en-US" sz="1100" b="0" i="0" u="none" strike="noStrike">
                          <a:solidFill>
                            <a:srgbClr val="000000"/>
                          </a:solidFill>
                          <a:effectLst/>
                          <a:latin typeface="Calibri" panose="020F0502020204030204" pitchFamily="34" charset="0"/>
                        </a:rPr>
                        <a:t>29224</a:t>
                      </a:r>
                    </a:p>
                  </a:txBody>
                  <a:tcPr marL="9525" marR="9525" marT="9525" marB="0" anchor="ctr">
                    <a:lnT w="12700" cap="flat" cmpd="sng" algn="ctr">
                      <a:solidFill>
                        <a:schemeClr val="accent2">
                          <a:lumMod val="75000"/>
                        </a:schemeClr>
                      </a:solidFill>
                      <a:prstDash val="solid"/>
                      <a:round/>
                      <a:headEnd type="none" w="med" len="med"/>
                      <a:tailEnd type="none" w="med" len="med"/>
                    </a:lnT>
                  </a:tcPr>
                </a:tc>
                <a:extLst>
                  <a:ext uri="{0D108BD9-81ED-4DB2-BD59-A6C34878D82A}">
                    <a16:rowId xmlns:a16="http://schemas.microsoft.com/office/drawing/2014/main" val="3987693269"/>
                  </a:ext>
                </a:extLst>
              </a:tr>
              <a:tr h="304101">
                <a:tc>
                  <a:txBody>
                    <a:bodyPr/>
                    <a:lstStyle/>
                    <a:p>
                      <a:pPr algn="ctr" fontAlgn="b"/>
                      <a:r>
                        <a:rPr lang="en-US" sz="1100" u="none" strike="noStrike">
                          <a:effectLst/>
                        </a:rPr>
                        <a:t>Std. Dev.</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180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215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182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431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235</a:t>
                      </a:r>
                    </a:p>
                  </a:txBody>
                  <a:tcPr marL="9525" marR="9525" marT="9525" marB="0" anchor="ctr"/>
                </a:tc>
                <a:extLst>
                  <a:ext uri="{0D108BD9-81ED-4DB2-BD59-A6C34878D82A}">
                    <a16:rowId xmlns:a16="http://schemas.microsoft.com/office/drawing/2014/main" val="162915640"/>
                  </a:ext>
                </a:extLst>
              </a:tr>
              <a:tr h="304101">
                <a:tc>
                  <a:txBody>
                    <a:bodyPr/>
                    <a:lstStyle/>
                    <a:p>
                      <a:pPr algn="ctr" fontAlgn="b"/>
                      <a:r>
                        <a:rPr lang="en-US" sz="1100" u="none" strike="noStrike" dirty="0">
                          <a:effectLst/>
                        </a:rPr>
                        <a:t>%RSD</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0.59</a:t>
                      </a:r>
                    </a:p>
                  </a:txBody>
                  <a:tcPr marL="9525" marR="9525" marT="9525" marB="0" anchor="ctr">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0.79</a:t>
                      </a:r>
                    </a:p>
                  </a:txBody>
                  <a:tcPr marL="9525" marR="9525" marT="9525" marB="0" anchor="ctr">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0.74</a:t>
                      </a:r>
                    </a:p>
                  </a:txBody>
                  <a:tcPr marL="9525" marR="9525" marT="9525" marB="0" anchor="ctr">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0.80</a:t>
                      </a:r>
                    </a:p>
                  </a:txBody>
                  <a:tcPr marL="9525" marR="9525" marT="9525" marB="0" anchor="ctr">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0.81</a:t>
                      </a:r>
                    </a:p>
                  </a:txBody>
                  <a:tcPr marL="9525" marR="9525" marT="9525" marB="0" anchor="ctr">
                    <a:solidFill>
                      <a:schemeClr val="accent4">
                        <a:lumMod val="60000"/>
                        <a:lumOff val="40000"/>
                      </a:schemeClr>
                    </a:solidFill>
                  </a:tcPr>
                </a:tc>
                <a:extLst>
                  <a:ext uri="{0D108BD9-81ED-4DB2-BD59-A6C34878D82A}">
                    <a16:rowId xmlns:a16="http://schemas.microsoft.com/office/drawing/2014/main" val="2025596164"/>
                  </a:ext>
                </a:extLst>
              </a:tr>
            </a:tbl>
          </a:graphicData>
        </a:graphic>
      </p:graphicFrame>
    </p:spTree>
    <p:extLst>
      <p:ext uri="{BB962C8B-B14F-4D97-AF65-F5344CB8AC3E}">
        <p14:creationId xmlns:p14="http://schemas.microsoft.com/office/powerpoint/2010/main" val="2198771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11F55-35F4-4B44-91E8-7DC67D66C09F}"/>
              </a:ext>
            </a:extLst>
          </p:cNvPr>
          <p:cNvSpPr>
            <a:spLocks noGrp="1"/>
          </p:cNvSpPr>
          <p:nvPr>
            <p:ph type="title"/>
          </p:nvPr>
        </p:nvSpPr>
        <p:spPr/>
        <p:txBody>
          <a:bodyPr/>
          <a:lstStyle/>
          <a:p>
            <a:r>
              <a:rPr lang="en-US" dirty="0"/>
              <a:t>BTEX – 10ppb</a:t>
            </a:r>
          </a:p>
        </p:txBody>
      </p:sp>
      <p:pic>
        <p:nvPicPr>
          <p:cNvPr id="4" name="Content Placeholder 3">
            <a:extLst>
              <a:ext uri="{FF2B5EF4-FFF2-40B4-BE49-F238E27FC236}">
                <a16:creationId xmlns:a16="http://schemas.microsoft.com/office/drawing/2014/main" id="{61BDCEC3-EE4E-4FE1-9169-7513FE3F3B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8597" y="1301813"/>
            <a:ext cx="10414805" cy="5131303"/>
          </a:xfrm>
          <a:prstGeom prst="rect">
            <a:avLst/>
          </a:prstGeom>
        </p:spPr>
      </p:pic>
      <p:sp>
        <p:nvSpPr>
          <p:cNvPr id="5" name="TextBox 4">
            <a:extLst>
              <a:ext uri="{FF2B5EF4-FFF2-40B4-BE49-F238E27FC236}">
                <a16:creationId xmlns:a16="http://schemas.microsoft.com/office/drawing/2014/main" id="{A1B66A49-25DC-497A-96A1-4AC7FF6FECEA}"/>
              </a:ext>
            </a:extLst>
          </p:cNvPr>
          <p:cNvSpPr txBox="1"/>
          <p:nvPr/>
        </p:nvSpPr>
        <p:spPr>
          <a:xfrm>
            <a:off x="6373536" y="3429000"/>
            <a:ext cx="2285999" cy="523220"/>
          </a:xfrm>
          <a:prstGeom prst="rect">
            <a:avLst/>
          </a:prstGeom>
          <a:noFill/>
          <a:ln>
            <a:solidFill>
              <a:srgbClr val="C00000"/>
            </a:solidFill>
          </a:ln>
        </p:spPr>
        <p:txBody>
          <a:bodyPr wrap="square" rtlCol="0">
            <a:spAutoFit/>
          </a:bodyPr>
          <a:lstStyle/>
          <a:p>
            <a:r>
              <a:rPr lang="en-US" sz="1400" dirty="0"/>
              <a:t>Dip in baseline due to end of </a:t>
            </a:r>
            <a:r>
              <a:rPr lang="en-US" sz="1400" dirty="0" err="1"/>
              <a:t>splitless</a:t>
            </a:r>
            <a:r>
              <a:rPr lang="en-US" sz="1400" dirty="0"/>
              <a:t> time at 100s</a:t>
            </a:r>
          </a:p>
        </p:txBody>
      </p:sp>
      <p:cxnSp>
        <p:nvCxnSpPr>
          <p:cNvPr id="6" name="Straight Arrow Connector 5">
            <a:extLst>
              <a:ext uri="{FF2B5EF4-FFF2-40B4-BE49-F238E27FC236}">
                <a16:creationId xmlns:a16="http://schemas.microsoft.com/office/drawing/2014/main" id="{57D6AF0C-AFA1-4608-A324-7F994A991375}"/>
              </a:ext>
            </a:extLst>
          </p:cNvPr>
          <p:cNvCxnSpPr>
            <a:cxnSpLocks/>
            <a:stCxn id="5" idx="2"/>
          </p:cNvCxnSpPr>
          <p:nvPr/>
        </p:nvCxnSpPr>
        <p:spPr>
          <a:xfrm flipH="1">
            <a:off x="6476301" y="3952220"/>
            <a:ext cx="1040235" cy="172712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830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11F55-35F4-4B44-91E8-7DC67D66C09F}"/>
              </a:ext>
            </a:extLst>
          </p:cNvPr>
          <p:cNvSpPr>
            <a:spLocks noGrp="1"/>
          </p:cNvSpPr>
          <p:nvPr>
            <p:ph type="title"/>
          </p:nvPr>
        </p:nvSpPr>
        <p:spPr/>
        <p:txBody>
          <a:bodyPr/>
          <a:lstStyle/>
          <a:p>
            <a:r>
              <a:rPr lang="en-US" dirty="0"/>
              <a:t>8 Runs Overlaid - 10ppb</a:t>
            </a:r>
          </a:p>
        </p:txBody>
      </p:sp>
      <p:pic>
        <p:nvPicPr>
          <p:cNvPr id="4" name="Content Placeholder 3">
            <a:extLst>
              <a:ext uri="{FF2B5EF4-FFF2-40B4-BE49-F238E27FC236}">
                <a16:creationId xmlns:a16="http://schemas.microsoft.com/office/drawing/2014/main" id="{61BDCEC3-EE4E-4FE1-9169-7513FE3F3B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8597" y="1301813"/>
            <a:ext cx="10414805" cy="5131303"/>
          </a:xfrm>
          <a:prstGeom prst="rect">
            <a:avLst/>
          </a:prstGeom>
        </p:spPr>
      </p:pic>
    </p:spTree>
    <p:extLst>
      <p:ext uri="{BB962C8B-B14F-4D97-AF65-F5344CB8AC3E}">
        <p14:creationId xmlns:p14="http://schemas.microsoft.com/office/powerpoint/2010/main" val="1692668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0840-9FC7-4516-8D41-AD7F944BCD8B}"/>
              </a:ext>
            </a:extLst>
          </p:cNvPr>
          <p:cNvSpPr>
            <a:spLocks noGrp="1"/>
          </p:cNvSpPr>
          <p:nvPr>
            <p:ph type="title"/>
          </p:nvPr>
        </p:nvSpPr>
        <p:spPr/>
        <p:txBody>
          <a:bodyPr/>
          <a:lstStyle/>
          <a:p>
            <a:r>
              <a:rPr lang="en-US" sz="3600" dirty="0"/>
              <a:t>8 Runs Area Repeatability – 10ppb</a:t>
            </a:r>
            <a:endParaRPr lang="en-US" sz="3400" dirty="0"/>
          </a:p>
        </p:txBody>
      </p:sp>
      <p:graphicFrame>
        <p:nvGraphicFramePr>
          <p:cNvPr id="9" name="Content Placeholder 8">
            <a:extLst>
              <a:ext uri="{FF2B5EF4-FFF2-40B4-BE49-F238E27FC236}">
                <a16:creationId xmlns:a16="http://schemas.microsoft.com/office/drawing/2014/main" id="{D1D94575-C424-4DC3-8AEF-8A4EB0BAAC5F}"/>
              </a:ext>
            </a:extLst>
          </p:cNvPr>
          <p:cNvGraphicFramePr>
            <a:graphicFrameLocks noGrp="1"/>
          </p:cNvGraphicFramePr>
          <p:nvPr>
            <p:ph idx="1"/>
            <p:extLst>
              <p:ext uri="{D42A27DB-BD31-4B8C-83A1-F6EECF244321}">
                <p14:modId xmlns:p14="http://schemas.microsoft.com/office/powerpoint/2010/main" val="3005965371"/>
              </p:ext>
            </p:extLst>
          </p:nvPr>
        </p:nvGraphicFramePr>
        <p:xfrm>
          <a:off x="2027340" y="2114025"/>
          <a:ext cx="8137320" cy="3649212"/>
        </p:xfrm>
        <a:graphic>
          <a:graphicData uri="http://schemas.openxmlformats.org/drawingml/2006/table">
            <a:tbl>
              <a:tblPr firstRow="1" firstCol="1" lastRow="1" bandRow="1">
                <a:tableStyleId>{0E3FDE45-AF77-4B5C-9715-49D594BDF05E}</a:tableStyleId>
              </a:tblPr>
              <a:tblGrid>
                <a:gridCol w="1356220">
                  <a:extLst>
                    <a:ext uri="{9D8B030D-6E8A-4147-A177-3AD203B41FA5}">
                      <a16:colId xmlns:a16="http://schemas.microsoft.com/office/drawing/2014/main" val="3121911096"/>
                    </a:ext>
                  </a:extLst>
                </a:gridCol>
                <a:gridCol w="1356220">
                  <a:extLst>
                    <a:ext uri="{9D8B030D-6E8A-4147-A177-3AD203B41FA5}">
                      <a16:colId xmlns:a16="http://schemas.microsoft.com/office/drawing/2014/main" val="1174663502"/>
                    </a:ext>
                  </a:extLst>
                </a:gridCol>
                <a:gridCol w="1356220">
                  <a:extLst>
                    <a:ext uri="{9D8B030D-6E8A-4147-A177-3AD203B41FA5}">
                      <a16:colId xmlns:a16="http://schemas.microsoft.com/office/drawing/2014/main" val="972785758"/>
                    </a:ext>
                  </a:extLst>
                </a:gridCol>
                <a:gridCol w="1356220">
                  <a:extLst>
                    <a:ext uri="{9D8B030D-6E8A-4147-A177-3AD203B41FA5}">
                      <a16:colId xmlns:a16="http://schemas.microsoft.com/office/drawing/2014/main" val="2210899531"/>
                    </a:ext>
                  </a:extLst>
                </a:gridCol>
                <a:gridCol w="1356220">
                  <a:extLst>
                    <a:ext uri="{9D8B030D-6E8A-4147-A177-3AD203B41FA5}">
                      <a16:colId xmlns:a16="http://schemas.microsoft.com/office/drawing/2014/main" val="1667721445"/>
                    </a:ext>
                  </a:extLst>
                </a:gridCol>
                <a:gridCol w="1356220">
                  <a:extLst>
                    <a:ext uri="{9D8B030D-6E8A-4147-A177-3AD203B41FA5}">
                      <a16:colId xmlns:a16="http://schemas.microsoft.com/office/drawing/2014/main" val="4214298121"/>
                    </a:ext>
                  </a:extLst>
                </a:gridCol>
              </a:tblGrid>
              <a:tr h="304101">
                <a:tc>
                  <a:txBody>
                    <a:bodyPr/>
                    <a:lstStyle/>
                    <a:p>
                      <a:pPr algn="ctr" fontAlgn="b"/>
                      <a:r>
                        <a:rPr lang="en-US" sz="1100" u="none" strike="noStrike" dirty="0">
                          <a:effectLst/>
                        </a:rPr>
                        <a:t>Run Number</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benzene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toluene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ethylbenzene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err="1">
                          <a:effectLst/>
                        </a:rPr>
                        <a:t>p+m-xylene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o-xylene</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98036849"/>
                  </a:ext>
                </a:extLst>
              </a:tr>
              <a:tr h="304101">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2796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2453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2091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4413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1866</a:t>
                      </a:r>
                    </a:p>
                  </a:txBody>
                  <a:tcPr marL="9525" marR="9525" marT="9525" marB="0" anchor="ctr"/>
                </a:tc>
                <a:extLst>
                  <a:ext uri="{0D108BD9-81ED-4DB2-BD59-A6C34878D82A}">
                    <a16:rowId xmlns:a16="http://schemas.microsoft.com/office/drawing/2014/main" val="1362343725"/>
                  </a:ext>
                </a:extLst>
              </a:tr>
              <a:tr h="304101">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2687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2513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2097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4501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1863</a:t>
                      </a:r>
                    </a:p>
                  </a:txBody>
                  <a:tcPr marL="9525" marR="9525" marT="9525" marB="0" anchor="ctr"/>
                </a:tc>
                <a:extLst>
                  <a:ext uri="{0D108BD9-81ED-4DB2-BD59-A6C34878D82A}">
                    <a16:rowId xmlns:a16="http://schemas.microsoft.com/office/drawing/2014/main" val="1393519147"/>
                  </a:ext>
                </a:extLst>
              </a:tr>
              <a:tr h="304101">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2644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2462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2117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4444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1910</a:t>
                      </a:r>
                    </a:p>
                  </a:txBody>
                  <a:tcPr marL="9525" marR="9525" marT="9525" marB="0" anchor="ctr"/>
                </a:tc>
                <a:extLst>
                  <a:ext uri="{0D108BD9-81ED-4DB2-BD59-A6C34878D82A}">
                    <a16:rowId xmlns:a16="http://schemas.microsoft.com/office/drawing/2014/main" val="3415509099"/>
                  </a:ext>
                </a:extLst>
              </a:tr>
              <a:tr h="304101">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2629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2422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2091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4432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1890</a:t>
                      </a:r>
                    </a:p>
                  </a:txBody>
                  <a:tcPr marL="9525" marR="9525" marT="9525" marB="0" anchor="ctr"/>
                </a:tc>
                <a:extLst>
                  <a:ext uri="{0D108BD9-81ED-4DB2-BD59-A6C34878D82A}">
                    <a16:rowId xmlns:a16="http://schemas.microsoft.com/office/drawing/2014/main" val="3261256916"/>
                  </a:ext>
                </a:extLst>
              </a:tr>
              <a:tr h="304101">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2713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2468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2126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4482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1915</a:t>
                      </a:r>
                    </a:p>
                  </a:txBody>
                  <a:tcPr marL="9525" marR="9525" marT="9525" marB="0" anchor="ctr"/>
                </a:tc>
                <a:extLst>
                  <a:ext uri="{0D108BD9-81ED-4DB2-BD59-A6C34878D82A}">
                    <a16:rowId xmlns:a16="http://schemas.microsoft.com/office/drawing/2014/main" val="2137743940"/>
                  </a:ext>
                </a:extLst>
              </a:tr>
              <a:tr h="304101">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2707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2490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2153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4480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1921</a:t>
                      </a:r>
                    </a:p>
                  </a:txBody>
                  <a:tcPr marL="9525" marR="9525" marT="9525" marB="0" anchor="ctr"/>
                </a:tc>
                <a:extLst>
                  <a:ext uri="{0D108BD9-81ED-4DB2-BD59-A6C34878D82A}">
                    <a16:rowId xmlns:a16="http://schemas.microsoft.com/office/drawing/2014/main" val="3706968397"/>
                  </a:ext>
                </a:extLst>
              </a:tr>
              <a:tr h="304101">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2667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2491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2159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4528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1938</a:t>
                      </a:r>
                    </a:p>
                  </a:txBody>
                  <a:tcPr marL="9525" marR="9525" marT="9525" marB="0" anchor="ctr"/>
                </a:tc>
                <a:extLst>
                  <a:ext uri="{0D108BD9-81ED-4DB2-BD59-A6C34878D82A}">
                    <a16:rowId xmlns:a16="http://schemas.microsoft.com/office/drawing/2014/main" val="897429252"/>
                  </a:ext>
                </a:extLst>
              </a:tr>
              <a:tr h="304101">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2618</a:t>
                      </a:r>
                    </a:p>
                  </a:txBody>
                  <a:tcPr marL="9525" marR="9525" marT="952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2463</a:t>
                      </a:r>
                    </a:p>
                  </a:txBody>
                  <a:tcPr marL="9525" marR="9525" marT="952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2087</a:t>
                      </a:r>
                    </a:p>
                  </a:txBody>
                  <a:tcPr marL="9525" marR="9525" marT="952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4416</a:t>
                      </a:r>
                    </a:p>
                  </a:txBody>
                  <a:tcPr marL="9525" marR="9525" marT="952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1871</a:t>
                      </a:r>
                    </a:p>
                  </a:txBody>
                  <a:tcPr marL="9525" marR="9525" marT="9525" marB="0" anchor="ctr">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585532257"/>
                  </a:ext>
                </a:extLst>
              </a:tr>
              <a:tr h="304101">
                <a:tc>
                  <a:txBody>
                    <a:bodyPr/>
                    <a:lstStyle/>
                    <a:p>
                      <a:pPr algn="ctr" fontAlgn="b"/>
                      <a:r>
                        <a:rPr lang="en-US" sz="1100" u="none" strike="noStrike" dirty="0">
                          <a:effectLst/>
                        </a:rPr>
                        <a:t>Average</a:t>
                      </a:r>
                      <a:endParaRPr lang="en-US" sz="11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b"/>
                      <a:r>
                        <a:rPr lang="en-US" sz="1100" b="0" i="0" u="none" strike="noStrike">
                          <a:solidFill>
                            <a:srgbClr val="000000"/>
                          </a:solidFill>
                          <a:effectLst/>
                          <a:latin typeface="Calibri" panose="020F0502020204030204" pitchFamily="34" charset="0"/>
                        </a:rPr>
                        <a:t>2683</a:t>
                      </a:r>
                    </a:p>
                  </a:txBody>
                  <a:tcPr marL="9525" marR="9525" marT="952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b"/>
                      <a:r>
                        <a:rPr lang="en-US" sz="1100" b="0" i="0" u="none" strike="noStrike">
                          <a:solidFill>
                            <a:srgbClr val="000000"/>
                          </a:solidFill>
                          <a:effectLst/>
                          <a:latin typeface="Calibri" panose="020F0502020204030204" pitchFamily="34" charset="0"/>
                        </a:rPr>
                        <a:t>2470</a:t>
                      </a:r>
                    </a:p>
                  </a:txBody>
                  <a:tcPr marL="9525" marR="9525" marT="952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b"/>
                      <a:r>
                        <a:rPr lang="en-US" sz="1100" b="0" i="0" u="none" strike="noStrike">
                          <a:solidFill>
                            <a:srgbClr val="000000"/>
                          </a:solidFill>
                          <a:effectLst/>
                          <a:latin typeface="Calibri" panose="020F0502020204030204" pitchFamily="34" charset="0"/>
                        </a:rPr>
                        <a:t>2115</a:t>
                      </a:r>
                    </a:p>
                  </a:txBody>
                  <a:tcPr marL="9525" marR="9525" marT="952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b"/>
                      <a:r>
                        <a:rPr lang="en-US" sz="1100" b="0" i="0" u="none" strike="noStrike">
                          <a:solidFill>
                            <a:srgbClr val="000000"/>
                          </a:solidFill>
                          <a:effectLst/>
                          <a:latin typeface="Calibri" panose="020F0502020204030204" pitchFamily="34" charset="0"/>
                        </a:rPr>
                        <a:t>4462</a:t>
                      </a:r>
                    </a:p>
                  </a:txBody>
                  <a:tcPr marL="9525" marR="9525" marT="952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b"/>
                      <a:r>
                        <a:rPr lang="en-US" sz="1100" b="0" i="0" u="none" strike="noStrike">
                          <a:solidFill>
                            <a:srgbClr val="000000"/>
                          </a:solidFill>
                          <a:effectLst/>
                          <a:latin typeface="Calibri" panose="020F0502020204030204" pitchFamily="34" charset="0"/>
                        </a:rPr>
                        <a:t>1897</a:t>
                      </a:r>
                    </a:p>
                  </a:txBody>
                  <a:tcPr marL="9525" marR="9525" marT="9525" marB="0" anchor="ctr">
                    <a:lnT w="12700" cap="flat" cmpd="sng" algn="ctr">
                      <a:solidFill>
                        <a:schemeClr val="accent2">
                          <a:lumMod val="75000"/>
                        </a:schemeClr>
                      </a:solidFill>
                      <a:prstDash val="solid"/>
                      <a:round/>
                      <a:headEnd type="none" w="med" len="med"/>
                      <a:tailEnd type="none" w="med" len="med"/>
                    </a:lnT>
                  </a:tcPr>
                </a:tc>
                <a:extLst>
                  <a:ext uri="{0D108BD9-81ED-4DB2-BD59-A6C34878D82A}">
                    <a16:rowId xmlns:a16="http://schemas.microsoft.com/office/drawing/2014/main" val="3987693269"/>
                  </a:ext>
                </a:extLst>
              </a:tr>
              <a:tr h="304101">
                <a:tc>
                  <a:txBody>
                    <a:bodyPr/>
                    <a:lstStyle/>
                    <a:p>
                      <a:pPr algn="ctr" fontAlgn="b"/>
                      <a:r>
                        <a:rPr lang="en-US" sz="1100" u="none" strike="noStrike">
                          <a:effectLst/>
                        </a:rPr>
                        <a:t>Std. Dev.</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28</a:t>
                      </a:r>
                    </a:p>
                  </a:txBody>
                  <a:tcPr marL="9525" marR="9525" marT="9525" marB="0" anchor="ctr"/>
                </a:tc>
                <a:extLst>
                  <a:ext uri="{0D108BD9-81ED-4DB2-BD59-A6C34878D82A}">
                    <a16:rowId xmlns:a16="http://schemas.microsoft.com/office/drawing/2014/main" val="162915640"/>
                  </a:ext>
                </a:extLst>
              </a:tr>
              <a:tr h="304101">
                <a:tc>
                  <a:txBody>
                    <a:bodyPr/>
                    <a:lstStyle/>
                    <a:p>
                      <a:pPr algn="ctr" fontAlgn="b"/>
                      <a:r>
                        <a:rPr lang="en-US" sz="1100" u="none" strike="noStrike" dirty="0">
                          <a:effectLst/>
                        </a:rPr>
                        <a:t>%RSD</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2.14</a:t>
                      </a:r>
                    </a:p>
                  </a:txBody>
                  <a:tcPr marL="9525" marR="9525" marT="9525" marB="0" anchor="ctr">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1.13</a:t>
                      </a:r>
                    </a:p>
                  </a:txBody>
                  <a:tcPr marL="9525" marR="9525" marT="9525" marB="0" anchor="ctr">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1.36</a:t>
                      </a:r>
                    </a:p>
                  </a:txBody>
                  <a:tcPr marL="9525" marR="9525" marT="9525" marB="0" anchor="ctr">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0.94</a:t>
                      </a:r>
                    </a:p>
                  </a:txBody>
                  <a:tcPr marL="9525" marR="9525" marT="9525" marB="0" anchor="ctr">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1.49</a:t>
                      </a:r>
                    </a:p>
                  </a:txBody>
                  <a:tcPr marL="9525" marR="9525" marT="9525" marB="0" anchor="ctr">
                    <a:solidFill>
                      <a:schemeClr val="accent4">
                        <a:lumMod val="60000"/>
                        <a:lumOff val="40000"/>
                      </a:schemeClr>
                    </a:solidFill>
                  </a:tcPr>
                </a:tc>
                <a:extLst>
                  <a:ext uri="{0D108BD9-81ED-4DB2-BD59-A6C34878D82A}">
                    <a16:rowId xmlns:a16="http://schemas.microsoft.com/office/drawing/2014/main" val="2025596164"/>
                  </a:ext>
                </a:extLst>
              </a:tr>
            </a:tbl>
          </a:graphicData>
        </a:graphic>
      </p:graphicFrame>
    </p:spTree>
    <p:extLst>
      <p:ext uri="{BB962C8B-B14F-4D97-AF65-F5344CB8AC3E}">
        <p14:creationId xmlns:p14="http://schemas.microsoft.com/office/powerpoint/2010/main" val="2777667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11F55-35F4-4B44-91E8-7DC67D66C09F}"/>
              </a:ext>
            </a:extLst>
          </p:cNvPr>
          <p:cNvSpPr>
            <a:spLocks noGrp="1"/>
          </p:cNvSpPr>
          <p:nvPr>
            <p:ph type="title"/>
          </p:nvPr>
        </p:nvSpPr>
        <p:spPr/>
        <p:txBody>
          <a:bodyPr/>
          <a:lstStyle/>
          <a:p>
            <a:r>
              <a:rPr lang="en-US" dirty="0"/>
              <a:t>BTEX – 1ppb</a:t>
            </a:r>
          </a:p>
        </p:txBody>
      </p:sp>
      <p:pic>
        <p:nvPicPr>
          <p:cNvPr id="4" name="Content Placeholder 3">
            <a:extLst>
              <a:ext uri="{FF2B5EF4-FFF2-40B4-BE49-F238E27FC236}">
                <a16:creationId xmlns:a16="http://schemas.microsoft.com/office/drawing/2014/main" id="{61BDCEC3-EE4E-4FE1-9169-7513FE3F3B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8597" y="1301813"/>
            <a:ext cx="10414805" cy="5131302"/>
          </a:xfrm>
          <a:prstGeom prst="rect">
            <a:avLst/>
          </a:prstGeom>
        </p:spPr>
      </p:pic>
    </p:spTree>
    <p:extLst>
      <p:ext uri="{BB962C8B-B14F-4D97-AF65-F5344CB8AC3E}">
        <p14:creationId xmlns:p14="http://schemas.microsoft.com/office/powerpoint/2010/main" val="137987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11F55-35F4-4B44-91E8-7DC67D66C09F}"/>
              </a:ext>
            </a:extLst>
          </p:cNvPr>
          <p:cNvSpPr>
            <a:spLocks noGrp="1"/>
          </p:cNvSpPr>
          <p:nvPr>
            <p:ph type="title"/>
          </p:nvPr>
        </p:nvSpPr>
        <p:spPr/>
        <p:txBody>
          <a:bodyPr/>
          <a:lstStyle/>
          <a:p>
            <a:r>
              <a:rPr lang="en-US" dirty="0"/>
              <a:t>8 Runs Overlaid - 1ppb</a:t>
            </a:r>
          </a:p>
        </p:txBody>
      </p:sp>
      <p:pic>
        <p:nvPicPr>
          <p:cNvPr id="4" name="Content Placeholder 3">
            <a:extLst>
              <a:ext uri="{FF2B5EF4-FFF2-40B4-BE49-F238E27FC236}">
                <a16:creationId xmlns:a16="http://schemas.microsoft.com/office/drawing/2014/main" id="{61BDCEC3-EE4E-4FE1-9169-7513FE3F3B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8597" y="1301813"/>
            <a:ext cx="10414805" cy="5131302"/>
          </a:xfrm>
          <a:prstGeom prst="rect">
            <a:avLst/>
          </a:prstGeom>
        </p:spPr>
      </p:pic>
      <p:sp>
        <p:nvSpPr>
          <p:cNvPr id="5" name="TextBox 4">
            <a:extLst>
              <a:ext uri="{FF2B5EF4-FFF2-40B4-BE49-F238E27FC236}">
                <a16:creationId xmlns:a16="http://schemas.microsoft.com/office/drawing/2014/main" id="{AFB98139-2A12-4450-BBEC-A49085F57371}"/>
              </a:ext>
            </a:extLst>
          </p:cNvPr>
          <p:cNvSpPr txBox="1"/>
          <p:nvPr/>
        </p:nvSpPr>
        <p:spPr>
          <a:xfrm>
            <a:off x="5960379" y="2335202"/>
            <a:ext cx="2424417" cy="738664"/>
          </a:xfrm>
          <a:prstGeom prst="rect">
            <a:avLst/>
          </a:prstGeom>
          <a:noFill/>
          <a:ln>
            <a:solidFill>
              <a:srgbClr val="C00000"/>
            </a:solidFill>
          </a:ln>
        </p:spPr>
        <p:txBody>
          <a:bodyPr wrap="square" rtlCol="0">
            <a:spAutoFit/>
          </a:bodyPr>
          <a:lstStyle/>
          <a:p>
            <a:r>
              <a:rPr lang="en-US" sz="1400" dirty="0"/>
              <a:t>Baseline rise and drift due to column bleed as column approaches max temp</a:t>
            </a:r>
          </a:p>
        </p:txBody>
      </p:sp>
      <p:cxnSp>
        <p:nvCxnSpPr>
          <p:cNvPr id="6" name="Straight Arrow Connector 5">
            <a:extLst>
              <a:ext uri="{FF2B5EF4-FFF2-40B4-BE49-F238E27FC236}">
                <a16:creationId xmlns:a16="http://schemas.microsoft.com/office/drawing/2014/main" id="{2A4EA657-46DB-4072-8362-584E166D33E0}"/>
              </a:ext>
            </a:extLst>
          </p:cNvPr>
          <p:cNvCxnSpPr>
            <a:cxnSpLocks/>
          </p:cNvCxnSpPr>
          <p:nvPr/>
        </p:nvCxnSpPr>
        <p:spPr>
          <a:xfrm>
            <a:off x="7524925" y="3073866"/>
            <a:ext cx="1719743" cy="122129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850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97A68-C778-4C79-9D14-8A374EAFE721}"/>
              </a:ext>
            </a:extLst>
          </p:cNvPr>
          <p:cNvSpPr>
            <a:spLocks noGrp="1"/>
          </p:cNvSpPr>
          <p:nvPr>
            <p:ph type="title"/>
          </p:nvPr>
        </p:nvSpPr>
        <p:spPr/>
        <p:txBody>
          <a:bodyPr/>
          <a:lstStyle/>
          <a:p>
            <a:r>
              <a:rPr lang="en-US" dirty="0"/>
              <a:t>1000, 100, 10, 1 ppb</a:t>
            </a:r>
          </a:p>
        </p:txBody>
      </p:sp>
      <p:sp>
        <p:nvSpPr>
          <p:cNvPr id="3" name="Content Placeholder 2">
            <a:extLst>
              <a:ext uri="{FF2B5EF4-FFF2-40B4-BE49-F238E27FC236}">
                <a16:creationId xmlns:a16="http://schemas.microsoft.com/office/drawing/2014/main" id="{EF2759DC-9F8A-445B-BAC9-9D7CA3326736}"/>
              </a:ext>
            </a:extLst>
          </p:cNvPr>
          <p:cNvSpPr>
            <a:spLocks noGrp="1"/>
          </p:cNvSpPr>
          <p:nvPr>
            <p:ph idx="1"/>
          </p:nvPr>
        </p:nvSpPr>
        <p:spPr>
          <a:xfrm>
            <a:off x="3693690" y="1609069"/>
            <a:ext cx="7535863" cy="2901630"/>
          </a:xfrm>
        </p:spPr>
        <p:txBody>
          <a:bodyPr/>
          <a:lstStyle/>
          <a:p>
            <a:pPr marL="0" indent="0" algn="ctr">
              <a:buNone/>
            </a:pPr>
            <a:r>
              <a:rPr lang="en-US" sz="8000" dirty="0"/>
              <a:t>BTEX in Air </a:t>
            </a:r>
          </a:p>
          <a:p>
            <a:pPr marL="0" indent="0" algn="ctr">
              <a:buNone/>
            </a:pPr>
            <a:r>
              <a:rPr lang="en-US" sz="8000" dirty="0"/>
              <a:t>with </a:t>
            </a:r>
          </a:p>
          <a:p>
            <a:pPr marL="0" indent="0" algn="ctr">
              <a:buNone/>
            </a:pPr>
            <a:r>
              <a:rPr lang="en-US" sz="8000" dirty="0" err="1"/>
              <a:t>Calidus</a:t>
            </a:r>
            <a:r>
              <a:rPr lang="en-US" sz="8000" dirty="0"/>
              <a:t> GS-T</a:t>
            </a:r>
          </a:p>
        </p:txBody>
      </p:sp>
      <p:sp>
        <p:nvSpPr>
          <p:cNvPr id="4" name="Text Placeholder 3">
            <a:extLst>
              <a:ext uri="{FF2B5EF4-FFF2-40B4-BE49-F238E27FC236}">
                <a16:creationId xmlns:a16="http://schemas.microsoft.com/office/drawing/2014/main" id="{43E212B9-FA45-4370-80F2-670479F153F2}"/>
              </a:ext>
            </a:extLst>
          </p:cNvPr>
          <p:cNvSpPr>
            <a:spLocks noGrp="1"/>
          </p:cNvSpPr>
          <p:nvPr>
            <p:ph type="body" sz="half" idx="2"/>
          </p:nvPr>
        </p:nvSpPr>
        <p:spPr/>
        <p:txBody>
          <a:bodyPr/>
          <a:lstStyle/>
          <a:p>
            <a:r>
              <a:rPr lang="en-US" dirty="0"/>
              <a:t>“Limit of quantification”</a:t>
            </a:r>
          </a:p>
        </p:txBody>
      </p:sp>
    </p:spTree>
    <p:extLst>
      <p:ext uri="{BB962C8B-B14F-4D97-AF65-F5344CB8AC3E}">
        <p14:creationId xmlns:p14="http://schemas.microsoft.com/office/powerpoint/2010/main" val="1604669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0840-9FC7-4516-8D41-AD7F944BCD8B}"/>
              </a:ext>
            </a:extLst>
          </p:cNvPr>
          <p:cNvSpPr>
            <a:spLocks noGrp="1"/>
          </p:cNvSpPr>
          <p:nvPr>
            <p:ph type="title"/>
          </p:nvPr>
        </p:nvSpPr>
        <p:spPr/>
        <p:txBody>
          <a:bodyPr/>
          <a:lstStyle/>
          <a:p>
            <a:r>
              <a:rPr lang="en-US" sz="3600" dirty="0"/>
              <a:t>8 Runs Area Repeatability – 1ppb</a:t>
            </a:r>
            <a:endParaRPr lang="en-US" sz="3400" dirty="0"/>
          </a:p>
        </p:txBody>
      </p:sp>
      <p:graphicFrame>
        <p:nvGraphicFramePr>
          <p:cNvPr id="9" name="Content Placeholder 8">
            <a:extLst>
              <a:ext uri="{FF2B5EF4-FFF2-40B4-BE49-F238E27FC236}">
                <a16:creationId xmlns:a16="http://schemas.microsoft.com/office/drawing/2014/main" id="{D1D94575-C424-4DC3-8AEF-8A4EB0BAAC5F}"/>
              </a:ext>
            </a:extLst>
          </p:cNvPr>
          <p:cNvGraphicFramePr>
            <a:graphicFrameLocks noGrp="1"/>
          </p:cNvGraphicFramePr>
          <p:nvPr>
            <p:ph idx="1"/>
            <p:extLst>
              <p:ext uri="{D42A27DB-BD31-4B8C-83A1-F6EECF244321}">
                <p14:modId xmlns:p14="http://schemas.microsoft.com/office/powerpoint/2010/main" val="1741343428"/>
              </p:ext>
            </p:extLst>
          </p:nvPr>
        </p:nvGraphicFramePr>
        <p:xfrm>
          <a:off x="2027340" y="2114025"/>
          <a:ext cx="8137320" cy="3649212"/>
        </p:xfrm>
        <a:graphic>
          <a:graphicData uri="http://schemas.openxmlformats.org/drawingml/2006/table">
            <a:tbl>
              <a:tblPr firstRow="1" firstCol="1" lastRow="1" bandRow="1">
                <a:tableStyleId>{0E3FDE45-AF77-4B5C-9715-49D594BDF05E}</a:tableStyleId>
              </a:tblPr>
              <a:tblGrid>
                <a:gridCol w="1356220">
                  <a:extLst>
                    <a:ext uri="{9D8B030D-6E8A-4147-A177-3AD203B41FA5}">
                      <a16:colId xmlns:a16="http://schemas.microsoft.com/office/drawing/2014/main" val="3121911096"/>
                    </a:ext>
                  </a:extLst>
                </a:gridCol>
                <a:gridCol w="1356220">
                  <a:extLst>
                    <a:ext uri="{9D8B030D-6E8A-4147-A177-3AD203B41FA5}">
                      <a16:colId xmlns:a16="http://schemas.microsoft.com/office/drawing/2014/main" val="1174663502"/>
                    </a:ext>
                  </a:extLst>
                </a:gridCol>
                <a:gridCol w="1356220">
                  <a:extLst>
                    <a:ext uri="{9D8B030D-6E8A-4147-A177-3AD203B41FA5}">
                      <a16:colId xmlns:a16="http://schemas.microsoft.com/office/drawing/2014/main" val="972785758"/>
                    </a:ext>
                  </a:extLst>
                </a:gridCol>
                <a:gridCol w="1356220">
                  <a:extLst>
                    <a:ext uri="{9D8B030D-6E8A-4147-A177-3AD203B41FA5}">
                      <a16:colId xmlns:a16="http://schemas.microsoft.com/office/drawing/2014/main" val="2210899531"/>
                    </a:ext>
                  </a:extLst>
                </a:gridCol>
                <a:gridCol w="1356220">
                  <a:extLst>
                    <a:ext uri="{9D8B030D-6E8A-4147-A177-3AD203B41FA5}">
                      <a16:colId xmlns:a16="http://schemas.microsoft.com/office/drawing/2014/main" val="1667721445"/>
                    </a:ext>
                  </a:extLst>
                </a:gridCol>
                <a:gridCol w="1356220">
                  <a:extLst>
                    <a:ext uri="{9D8B030D-6E8A-4147-A177-3AD203B41FA5}">
                      <a16:colId xmlns:a16="http://schemas.microsoft.com/office/drawing/2014/main" val="4214298121"/>
                    </a:ext>
                  </a:extLst>
                </a:gridCol>
              </a:tblGrid>
              <a:tr h="304101">
                <a:tc>
                  <a:txBody>
                    <a:bodyPr/>
                    <a:lstStyle/>
                    <a:p>
                      <a:pPr algn="ctr" fontAlgn="b"/>
                      <a:r>
                        <a:rPr lang="en-US" sz="1100" u="none" strike="noStrike" dirty="0">
                          <a:effectLst/>
                        </a:rPr>
                        <a:t>Run Number</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benzene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toluene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ethylbenzene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err="1">
                          <a:effectLst/>
                        </a:rPr>
                        <a:t>p+m-xylene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o-xylene</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98036849"/>
                  </a:ext>
                </a:extLst>
              </a:tr>
              <a:tr h="304101">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230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264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143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511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118</a:t>
                      </a:r>
                    </a:p>
                  </a:txBody>
                  <a:tcPr marL="9525" marR="9525" marT="9525" marB="0" anchor="ctr"/>
                </a:tc>
                <a:extLst>
                  <a:ext uri="{0D108BD9-81ED-4DB2-BD59-A6C34878D82A}">
                    <a16:rowId xmlns:a16="http://schemas.microsoft.com/office/drawing/2014/main" val="1362343725"/>
                  </a:ext>
                </a:extLst>
              </a:tr>
              <a:tr h="304101">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223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149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511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117</a:t>
                      </a:r>
                    </a:p>
                  </a:txBody>
                  <a:tcPr marL="9525" marR="9525" marT="9525" marB="0" anchor="ctr"/>
                </a:tc>
                <a:extLst>
                  <a:ext uri="{0D108BD9-81ED-4DB2-BD59-A6C34878D82A}">
                    <a16:rowId xmlns:a16="http://schemas.microsoft.com/office/drawing/2014/main" val="1393519147"/>
                  </a:ext>
                </a:extLst>
              </a:tr>
              <a:tr h="304101">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210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261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142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510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123</a:t>
                      </a:r>
                    </a:p>
                  </a:txBody>
                  <a:tcPr marL="9525" marR="9525" marT="9525" marB="0" anchor="ctr"/>
                </a:tc>
                <a:extLst>
                  <a:ext uri="{0D108BD9-81ED-4DB2-BD59-A6C34878D82A}">
                    <a16:rowId xmlns:a16="http://schemas.microsoft.com/office/drawing/2014/main" val="3415509099"/>
                  </a:ext>
                </a:extLst>
              </a:tr>
              <a:tr h="304101">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215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248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150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479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122</a:t>
                      </a:r>
                    </a:p>
                  </a:txBody>
                  <a:tcPr marL="9525" marR="9525" marT="9525" marB="0" anchor="ctr"/>
                </a:tc>
                <a:extLst>
                  <a:ext uri="{0D108BD9-81ED-4DB2-BD59-A6C34878D82A}">
                    <a16:rowId xmlns:a16="http://schemas.microsoft.com/office/drawing/2014/main" val="3261256916"/>
                  </a:ext>
                </a:extLst>
              </a:tr>
              <a:tr h="304101">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219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253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146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504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112</a:t>
                      </a:r>
                    </a:p>
                  </a:txBody>
                  <a:tcPr marL="9525" marR="9525" marT="9525" marB="0" anchor="ctr"/>
                </a:tc>
                <a:extLst>
                  <a:ext uri="{0D108BD9-81ED-4DB2-BD59-A6C34878D82A}">
                    <a16:rowId xmlns:a16="http://schemas.microsoft.com/office/drawing/2014/main" val="2137743940"/>
                  </a:ext>
                </a:extLst>
              </a:tr>
              <a:tr h="304101">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218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264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140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507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113</a:t>
                      </a:r>
                    </a:p>
                  </a:txBody>
                  <a:tcPr marL="9525" marR="9525" marT="9525" marB="0" anchor="ctr"/>
                </a:tc>
                <a:extLst>
                  <a:ext uri="{0D108BD9-81ED-4DB2-BD59-A6C34878D82A}">
                    <a16:rowId xmlns:a16="http://schemas.microsoft.com/office/drawing/2014/main" val="3706968397"/>
                  </a:ext>
                </a:extLst>
              </a:tr>
              <a:tr h="304101">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227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157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527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118</a:t>
                      </a:r>
                    </a:p>
                  </a:txBody>
                  <a:tcPr marL="9525" marR="9525" marT="9525" marB="0" anchor="ctr"/>
                </a:tc>
                <a:extLst>
                  <a:ext uri="{0D108BD9-81ED-4DB2-BD59-A6C34878D82A}">
                    <a16:rowId xmlns:a16="http://schemas.microsoft.com/office/drawing/2014/main" val="897429252"/>
                  </a:ext>
                </a:extLst>
              </a:tr>
              <a:tr h="304101">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219</a:t>
                      </a:r>
                    </a:p>
                  </a:txBody>
                  <a:tcPr marL="9525" marR="9525" marT="952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266</a:t>
                      </a:r>
                    </a:p>
                  </a:txBody>
                  <a:tcPr marL="9525" marR="9525" marT="952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139</a:t>
                      </a:r>
                    </a:p>
                  </a:txBody>
                  <a:tcPr marL="9525" marR="9525" marT="952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500</a:t>
                      </a:r>
                    </a:p>
                  </a:txBody>
                  <a:tcPr marL="9525" marR="9525" marT="952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114</a:t>
                      </a:r>
                    </a:p>
                  </a:txBody>
                  <a:tcPr marL="9525" marR="9525" marT="9525" marB="0" anchor="ctr">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585532257"/>
                  </a:ext>
                </a:extLst>
              </a:tr>
              <a:tr h="304101">
                <a:tc>
                  <a:txBody>
                    <a:bodyPr/>
                    <a:lstStyle/>
                    <a:p>
                      <a:pPr algn="ctr" fontAlgn="b"/>
                      <a:r>
                        <a:rPr lang="en-US" sz="1100" u="none" strike="noStrike" dirty="0">
                          <a:effectLst/>
                        </a:rPr>
                        <a:t>Average</a:t>
                      </a:r>
                      <a:endParaRPr lang="en-US" sz="11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b"/>
                      <a:r>
                        <a:rPr lang="en-US" sz="1100" b="0" i="0" u="none" strike="noStrike">
                          <a:solidFill>
                            <a:srgbClr val="000000"/>
                          </a:solidFill>
                          <a:effectLst/>
                          <a:latin typeface="Calibri" panose="020F0502020204030204" pitchFamily="34" charset="0"/>
                        </a:rPr>
                        <a:t>220</a:t>
                      </a:r>
                    </a:p>
                  </a:txBody>
                  <a:tcPr marL="9525" marR="9525" marT="952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b"/>
                      <a:r>
                        <a:rPr lang="en-US" sz="1100" b="0" i="0" u="none" strike="noStrike">
                          <a:solidFill>
                            <a:srgbClr val="000000"/>
                          </a:solidFill>
                          <a:effectLst/>
                          <a:latin typeface="Calibri" panose="020F0502020204030204" pitchFamily="34" charset="0"/>
                        </a:rPr>
                        <a:t>261</a:t>
                      </a:r>
                    </a:p>
                  </a:txBody>
                  <a:tcPr marL="9525" marR="9525" marT="952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b"/>
                      <a:r>
                        <a:rPr lang="en-US" sz="1100" b="0" i="0" u="none" strike="noStrike">
                          <a:solidFill>
                            <a:srgbClr val="000000"/>
                          </a:solidFill>
                          <a:effectLst/>
                          <a:latin typeface="Calibri" panose="020F0502020204030204" pitchFamily="34" charset="0"/>
                        </a:rPr>
                        <a:t>146</a:t>
                      </a:r>
                    </a:p>
                  </a:txBody>
                  <a:tcPr marL="9525" marR="9525" marT="952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b"/>
                      <a:r>
                        <a:rPr lang="en-US" sz="1100" b="0" i="0" u="none" strike="noStrike">
                          <a:solidFill>
                            <a:srgbClr val="000000"/>
                          </a:solidFill>
                          <a:effectLst/>
                          <a:latin typeface="Calibri" panose="020F0502020204030204" pitchFamily="34" charset="0"/>
                        </a:rPr>
                        <a:t>506</a:t>
                      </a:r>
                    </a:p>
                  </a:txBody>
                  <a:tcPr marL="9525" marR="9525" marT="952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b"/>
                      <a:r>
                        <a:rPr lang="en-US" sz="1100" b="0" i="0" u="none" strike="noStrike">
                          <a:solidFill>
                            <a:srgbClr val="000000"/>
                          </a:solidFill>
                          <a:effectLst/>
                          <a:latin typeface="Calibri" panose="020F0502020204030204" pitchFamily="34" charset="0"/>
                        </a:rPr>
                        <a:t>117</a:t>
                      </a:r>
                    </a:p>
                  </a:txBody>
                  <a:tcPr marL="9525" marR="9525" marT="9525" marB="0" anchor="ctr">
                    <a:lnT w="12700" cap="flat" cmpd="sng" algn="ctr">
                      <a:solidFill>
                        <a:schemeClr val="accent2">
                          <a:lumMod val="75000"/>
                        </a:schemeClr>
                      </a:solidFill>
                      <a:prstDash val="solid"/>
                      <a:round/>
                      <a:headEnd type="none" w="med" len="med"/>
                      <a:tailEnd type="none" w="med" len="med"/>
                    </a:lnT>
                  </a:tcPr>
                </a:tc>
                <a:extLst>
                  <a:ext uri="{0D108BD9-81ED-4DB2-BD59-A6C34878D82A}">
                    <a16:rowId xmlns:a16="http://schemas.microsoft.com/office/drawing/2014/main" val="3987693269"/>
                  </a:ext>
                </a:extLst>
              </a:tr>
              <a:tr h="304101">
                <a:tc>
                  <a:txBody>
                    <a:bodyPr/>
                    <a:lstStyle/>
                    <a:p>
                      <a:pPr algn="ctr" fontAlgn="b"/>
                      <a:r>
                        <a:rPr lang="en-US" sz="1100" u="none" strike="noStrike">
                          <a:effectLst/>
                        </a:rPr>
                        <a:t>Std. Dev.</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162915640"/>
                  </a:ext>
                </a:extLst>
              </a:tr>
              <a:tr h="304101">
                <a:tc>
                  <a:txBody>
                    <a:bodyPr/>
                    <a:lstStyle/>
                    <a:p>
                      <a:pPr algn="ctr" fontAlgn="b"/>
                      <a:r>
                        <a:rPr lang="en-US" sz="1100" u="none" strike="noStrike" dirty="0">
                          <a:effectLst/>
                        </a:rPr>
                        <a:t>%RSD</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2.87</a:t>
                      </a:r>
                    </a:p>
                  </a:txBody>
                  <a:tcPr marL="9525" marR="9525" marT="9525" marB="0" anchor="ctr">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2.64</a:t>
                      </a:r>
                    </a:p>
                  </a:txBody>
                  <a:tcPr marL="9525" marR="9525" marT="9525" marB="0" anchor="ctr">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4.13</a:t>
                      </a:r>
                    </a:p>
                  </a:txBody>
                  <a:tcPr marL="9525" marR="9525" marT="9525" marB="0" anchor="ctr">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2.67</a:t>
                      </a:r>
                    </a:p>
                  </a:txBody>
                  <a:tcPr marL="9525" marR="9525" marT="9525" marB="0" anchor="ctr">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3.34</a:t>
                      </a:r>
                    </a:p>
                  </a:txBody>
                  <a:tcPr marL="9525" marR="9525" marT="9525" marB="0" anchor="ctr">
                    <a:solidFill>
                      <a:schemeClr val="accent4">
                        <a:lumMod val="60000"/>
                        <a:lumOff val="40000"/>
                      </a:schemeClr>
                    </a:solidFill>
                  </a:tcPr>
                </a:tc>
                <a:extLst>
                  <a:ext uri="{0D108BD9-81ED-4DB2-BD59-A6C34878D82A}">
                    <a16:rowId xmlns:a16="http://schemas.microsoft.com/office/drawing/2014/main" val="2025596164"/>
                  </a:ext>
                </a:extLst>
              </a:tr>
            </a:tbl>
          </a:graphicData>
        </a:graphic>
      </p:graphicFrame>
    </p:spTree>
    <p:extLst>
      <p:ext uri="{BB962C8B-B14F-4D97-AF65-F5344CB8AC3E}">
        <p14:creationId xmlns:p14="http://schemas.microsoft.com/office/powerpoint/2010/main" val="2891091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2759DC-9F8A-445B-BAC9-9D7CA3326736}"/>
              </a:ext>
            </a:extLst>
          </p:cNvPr>
          <p:cNvSpPr>
            <a:spLocks noGrp="1"/>
          </p:cNvSpPr>
          <p:nvPr>
            <p:ph idx="1"/>
          </p:nvPr>
        </p:nvSpPr>
        <p:spPr>
          <a:xfrm>
            <a:off x="3676912" y="2482879"/>
            <a:ext cx="7535863" cy="971288"/>
          </a:xfrm>
        </p:spPr>
        <p:txBody>
          <a:bodyPr/>
          <a:lstStyle/>
          <a:p>
            <a:pPr marL="0" indent="0">
              <a:buNone/>
            </a:pPr>
            <a:r>
              <a:rPr lang="en-US" sz="6000" dirty="0"/>
              <a:t>OBJECTIVE 3 – Linearity</a:t>
            </a:r>
          </a:p>
        </p:txBody>
      </p:sp>
      <p:sp>
        <p:nvSpPr>
          <p:cNvPr id="7" name="Title 6">
            <a:extLst>
              <a:ext uri="{FF2B5EF4-FFF2-40B4-BE49-F238E27FC236}">
                <a16:creationId xmlns:a16="http://schemas.microsoft.com/office/drawing/2014/main" id="{EC60A290-FA4D-4935-90CD-0928BDF782BD}"/>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ACF7660B-2414-43EF-9AE6-01D812508DBD}"/>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376452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1269-E607-4993-AE53-7B08063E79AE}"/>
              </a:ext>
            </a:extLst>
          </p:cNvPr>
          <p:cNvSpPr>
            <a:spLocks noGrp="1"/>
          </p:cNvSpPr>
          <p:nvPr>
            <p:ph type="title"/>
          </p:nvPr>
        </p:nvSpPr>
        <p:spPr/>
        <p:txBody>
          <a:bodyPr/>
          <a:lstStyle/>
          <a:p>
            <a:r>
              <a:rPr lang="en-US" sz="4000" dirty="0"/>
              <a:t>Linearity (1, 10, 100, 1000ppb)</a:t>
            </a:r>
          </a:p>
        </p:txBody>
      </p:sp>
      <p:graphicFrame>
        <p:nvGraphicFramePr>
          <p:cNvPr id="6" name="Chart 5">
            <a:extLst>
              <a:ext uri="{FF2B5EF4-FFF2-40B4-BE49-F238E27FC236}">
                <a16:creationId xmlns:a16="http://schemas.microsoft.com/office/drawing/2014/main" id="{AF2846C1-4EE2-4EFC-A770-114D8E641C12}"/>
              </a:ext>
            </a:extLst>
          </p:cNvPr>
          <p:cNvGraphicFramePr>
            <a:graphicFrameLocks/>
          </p:cNvGraphicFramePr>
          <p:nvPr>
            <p:extLst>
              <p:ext uri="{D42A27DB-BD31-4B8C-83A1-F6EECF244321}">
                <p14:modId xmlns:p14="http://schemas.microsoft.com/office/powerpoint/2010/main" val="1236064588"/>
              </p:ext>
            </p:extLst>
          </p:nvPr>
        </p:nvGraphicFramePr>
        <p:xfrm>
          <a:off x="164063" y="1454762"/>
          <a:ext cx="3972102" cy="22765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E4ED2C8F-37A6-4278-97D7-C70C7449057F}"/>
              </a:ext>
            </a:extLst>
          </p:cNvPr>
          <p:cNvGraphicFramePr>
            <a:graphicFrameLocks/>
          </p:cNvGraphicFramePr>
          <p:nvPr>
            <p:extLst>
              <p:ext uri="{D42A27DB-BD31-4B8C-83A1-F6EECF244321}">
                <p14:modId xmlns:p14="http://schemas.microsoft.com/office/powerpoint/2010/main" val="2955768574"/>
              </p:ext>
            </p:extLst>
          </p:nvPr>
        </p:nvGraphicFramePr>
        <p:xfrm>
          <a:off x="4093191" y="2847726"/>
          <a:ext cx="3972102" cy="22765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C7D3CA31-7052-4F03-B067-FCB7188404A6}"/>
              </a:ext>
            </a:extLst>
          </p:cNvPr>
          <p:cNvGraphicFramePr>
            <a:graphicFrameLocks/>
          </p:cNvGraphicFramePr>
          <p:nvPr>
            <p:extLst>
              <p:ext uri="{D42A27DB-BD31-4B8C-83A1-F6EECF244321}">
                <p14:modId xmlns:p14="http://schemas.microsoft.com/office/powerpoint/2010/main" val="3164246264"/>
              </p:ext>
            </p:extLst>
          </p:nvPr>
        </p:nvGraphicFramePr>
        <p:xfrm>
          <a:off x="164063" y="4264956"/>
          <a:ext cx="3972102" cy="22765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312077C4-11A6-43AE-B2C3-ADCA7FE485C5}"/>
              </a:ext>
            </a:extLst>
          </p:cNvPr>
          <p:cNvGraphicFramePr>
            <a:graphicFrameLocks/>
          </p:cNvGraphicFramePr>
          <p:nvPr>
            <p:extLst>
              <p:ext uri="{D42A27DB-BD31-4B8C-83A1-F6EECF244321}">
                <p14:modId xmlns:p14="http://schemas.microsoft.com/office/powerpoint/2010/main" val="2233581554"/>
              </p:ext>
            </p:extLst>
          </p:nvPr>
        </p:nvGraphicFramePr>
        <p:xfrm>
          <a:off x="8055837" y="4264956"/>
          <a:ext cx="3972102" cy="22765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E26C3A6C-2132-4727-9DB1-C1AD8299FF21}"/>
              </a:ext>
            </a:extLst>
          </p:cNvPr>
          <p:cNvGraphicFramePr>
            <a:graphicFrameLocks/>
          </p:cNvGraphicFramePr>
          <p:nvPr>
            <p:extLst>
              <p:ext uri="{D42A27DB-BD31-4B8C-83A1-F6EECF244321}">
                <p14:modId xmlns:p14="http://schemas.microsoft.com/office/powerpoint/2010/main" val="1463048823"/>
              </p:ext>
            </p:extLst>
          </p:nvPr>
        </p:nvGraphicFramePr>
        <p:xfrm>
          <a:off x="8055835" y="1454762"/>
          <a:ext cx="3972102" cy="227656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06496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D6983B-4F4C-4039-ADF1-3717AE6883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2759DC-9F8A-445B-BAC9-9D7CA3326736}"/>
              </a:ext>
            </a:extLst>
          </p:cNvPr>
          <p:cNvSpPr>
            <a:spLocks noGrp="1"/>
          </p:cNvSpPr>
          <p:nvPr>
            <p:ph idx="1"/>
          </p:nvPr>
        </p:nvSpPr>
        <p:spPr>
          <a:xfrm>
            <a:off x="3676912" y="2432435"/>
            <a:ext cx="7535863" cy="1978841"/>
          </a:xfrm>
        </p:spPr>
        <p:txBody>
          <a:bodyPr/>
          <a:lstStyle/>
          <a:p>
            <a:pPr marL="0" indent="0">
              <a:buNone/>
            </a:pPr>
            <a:r>
              <a:rPr lang="en-US" sz="6000" dirty="0"/>
              <a:t>OBJECTIVE 4 – Parts Per Trillion Measurements</a:t>
            </a:r>
          </a:p>
        </p:txBody>
      </p:sp>
      <p:sp>
        <p:nvSpPr>
          <p:cNvPr id="5" name="Text Placeholder 4">
            <a:extLst>
              <a:ext uri="{FF2B5EF4-FFF2-40B4-BE49-F238E27FC236}">
                <a16:creationId xmlns:a16="http://schemas.microsoft.com/office/drawing/2014/main" id="{5B01635E-794C-41EF-AE1F-354AD1BC69A1}"/>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897167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11F55-35F4-4B44-91E8-7DC67D66C09F}"/>
              </a:ext>
            </a:extLst>
          </p:cNvPr>
          <p:cNvSpPr>
            <a:spLocks noGrp="1"/>
          </p:cNvSpPr>
          <p:nvPr>
            <p:ph type="title"/>
          </p:nvPr>
        </p:nvSpPr>
        <p:spPr/>
        <p:txBody>
          <a:bodyPr/>
          <a:lstStyle/>
          <a:p>
            <a:r>
              <a:rPr lang="en-US" dirty="0"/>
              <a:t>BTEX – 500ppt</a:t>
            </a:r>
          </a:p>
        </p:txBody>
      </p:sp>
      <p:pic>
        <p:nvPicPr>
          <p:cNvPr id="4" name="Content Placeholder 3">
            <a:extLst>
              <a:ext uri="{FF2B5EF4-FFF2-40B4-BE49-F238E27FC236}">
                <a16:creationId xmlns:a16="http://schemas.microsoft.com/office/drawing/2014/main" id="{61BDCEC3-EE4E-4FE1-9169-7513FE3F3B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8598" y="1301813"/>
            <a:ext cx="10414803" cy="5131302"/>
          </a:xfrm>
          <a:prstGeom prst="rect">
            <a:avLst/>
          </a:prstGeom>
        </p:spPr>
      </p:pic>
    </p:spTree>
    <p:extLst>
      <p:ext uri="{BB962C8B-B14F-4D97-AF65-F5344CB8AC3E}">
        <p14:creationId xmlns:p14="http://schemas.microsoft.com/office/powerpoint/2010/main" val="1651111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11F55-35F4-4B44-91E8-7DC67D66C09F}"/>
              </a:ext>
            </a:extLst>
          </p:cNvPr>
          <p:cNvSpPr>
            <a:spLocks noGrp="1"/>
          </p:cNvSpPr>
          <p:nvPr>
            <p:ph type="title"/>
          </p:nvPr>
        </p:nvSpPr>
        <p:spPr/>
        <p:txBody>
          <a:bodyPr/>
          <a:lstStyle/>
          <a:p>
            <a:r>
              <a:rPr lang="en-US" dirty="0"/>
              <a:t>BTEX – 250ppt</a:t>
            </a:r>
          </a:p>
        </p:txBody>
      </p:sp>
      <p:pic>
        <p:nvPicPr>
          <p:cNvPr id="4" name="Content Placeholder 3">
            <a:extLst>
              <a:ext uri="{FF2B5EF4-FFF2-40B4-BE49-F238E27FC236}">
                <a16:creationId xmlns:a16="http://schemas.microsoft.com/office/drawing/2014/main" id="{61BDCEC3-EE4E-4FE1-9169-7513FE3F3B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8598" y="1301813"/>
            <a:ext cx="10414803" cy="5131302"/>
          </a:xfrm>
          <a:prstGeom prst="rect">
            <a:avLst/>
          </a:prstGeom>
        </p:spPr>
      </p:pic>
    </p:spTree>
    <p:extLst>
      <p:ext uri="{BB962C8B-B14F-4D97-AF65-F5344CB8AC3E}">
        <p14:creationId xmlns:p14="http://schemas.microsoft.com/office/powerpoint/2010/main" val="1738964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D0EB-9925-4862-9471-76C01EA4633C}"/>
              </a:ext>
            </a:extLst>
          </p:cNvPr>
          <p:cNvSpPr>
            <a:spLocks noGrp="1"/>
          </p:cNvSpPr>
          <p:nvPr>
            <p:ph type="title"/>
          </p:nvPr>
        </p:nvSpPr>
        <p:spPr/>
        <p:txBody>
          <a:bodyPr/>
          <a:lstStyle/>
          <a:p>
            <a:r>
              <a:rPr lang="en-US" sz="4000" dirty="0">
                <a:solidFill>
                  <a:prstClr val="white"/>
                </a:solidFill>
              </a:rPr>
              <a:t>Overlay - 1ppb, 500ppt, 250ppt</a:t>
            </a:r>
            <a:br>
              <a:rPr lang="en-US" sz="4000" dirty="0">
                <a:solidFill>
                  <a:prstClr val="white"/>
                </a:solidFill>
              </a:rPr>
            </a:br>
            <a:r>
              <a:rPr lang="en-US" sz="2000" dirty="0">
                <a:solidFill>
                  <a:prstClr val="white"/>
                </a:solidFill>
              </a:rPr>
              <a:t>(zoomed to see benzene and toluene)</a:t>
            </a:r>
            <a:endParaRPr lang="en-US" dirty="0"/>
          </a:p>
        </p:txBody>
      </p:sp>
      <p:pic>
        <p:nvPicPr>
          <p:cNvPr id="4" name="Content Placeholder 3">
            <a:extLst>
              <a:ext uri="{FF2B5EF4-FFF2-40B4-BE49-F238E27FC236}">
                <a16:creationId xmlns:a16="http://schemas.microsoft.com/office/drawing/2014/main" id="{4858EE23-1BC2-49F1-83E2-CA9339C63F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2" y="1330675"/>
            <a:ext cx="10515596" cy="5180962"/>
          </a:xfrm>
          <a:prstGeom prst="rect">
            <a:avLst/>
          </a:prstGeom>
        </p:spPr>
      </p:pic>
      <p:sp>
        <p:nvSpPr>
          <p:cNvPr id="5" name="TextBox 4">
            <a:extLst>
              <a:ext uri="{FF2B5EF4-FFF2-40B4-BE49-F238E27FC236}">
                <a16:creationId xmlns:a16="http://schemas.microsoft.com/office/drawing/2014/main" id="{9F81AF26-5835-475F-8C09-481C109C55AD}"/>
              </a:ext>
            </a:extLst>
          </p:cNvPr>
          <p:cNvSpPr txBox="1"/>
          <p:nvPr/>
        </p:nvSpPr>
        <p:spPr>
          <a:xfrm>
            <a:off x="3213912" y="3101036"/>
            <a:ext cx="574644" cy="307777"/>
          </a:xfrm>
          <a:prstGeom prst="rect">
            <a:avLst/>
          </a:prstGeom>
          <a:noFill/>
          <a:ln>
            <a:solidFill>
              <a:srgbClr val="6363B1"/>
            </a:solidFill>
          </a:ln>
        </p:spPr>
        <p:txBody>
          <a:bodyPr wrap="square" rtlCol="0">
            <a:spAutoFit/>
          </a:bodyPr>
          <a:lstStyle/>
          <a:p>
            <a:r>
              <a:rPr lang="en-US" sz="1400" dirty="0"/>
              <a:t>1ppb</a:t>
            </a:r>
          </a:p>
        </p:txBody>
      </p:sp>
      <p:cxnSp>
        <p:nvCxnSpPr>
          <p:cNvPr id="6" name="Straight Arrow Connector 5">
            <a:extLst>
              <a:ext uri="{FF2B5EF4-FFF2-40B4-BE49-F238E27FC236}">
                <a16:creationId xmlns:a16="http://schemas.microsoft.com/office/drawing/2014/main" id="{318F6BE2-4CB9-4C68-9C6D-B193CEAC563E}"/>
              </a:ext>
            </a:extLst>
          </p:cNvPr>
          <p:cNvCxnSpPr>
            <a:cxnSpLocks/>
            <a:stCxn id="5" idx="2"/>
          </p:cNvCxnSpPr>
          <p:nvPr/>
        </p:nvCxnSpPr>
        <p:spPr>
          <a:xfrm flipH="1">
            <a:off x="2709644" y="3408813"/>
            <a:ext cx="791590" cy="827627"/>
          </a:xfrm>
          <a:prstGeom prst="straightConnector1">
            <a:avLst/>
          </a:prstGeom>
          <a:ln>
            <a:solidFill>
              <a:srgbClr val="6363B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EF3764B-48AF-4136-B671-4DA56B57BA35}"/>
              </a:ext>
            </a:extLst>
          </p:cNvPr>
          <p:cNvSpPr txBox="1"/>
          <p:nvPr/>
        </p:nvSpPr>
        <p:spPr>
          <a:xfrm>
            <a:off x="3784361" y="3582888"/>
            <a:ext cx="716333" cy="307777"/>
          </a:xfrm>
          <a:prstGeom prst="rect">
            <a:avLst/>
          </a:prstGeom>
          <a:noFill/>
          <a:ln>
            <a:solidFill>
              <a:srgbClr val="68AF68"/>
            </a:solidFill>
          </a:ln>
        </p:spPr>
        <p:txBody>
          <a:bodyPr wrap="square" rtlCol="0">
            <a:spAutoFit/>
          </a:bodyPr>
          <a:lstStyle/>
          <a:p>
            <a:r>
              <a:rPr lang="en-US" sz="1400" dirty="0"/>
              <a:t>500ppt</a:t>
            </a:r>
          </a:p>
        </p:txBody>
      </p:sp>
      <p:cxnSp>
        <p:nvCxnSpPr>
          <p:cNvPr id="9" name="Straight Arrow Connector 8">
            <a:extLst>
              <a:ext uri="{FF2B5EF4-FFF2-40B4-BE49-F238E27FC236}">
                <a16:creationId xmlns:a16="http://schemas.microsoft.com/office/drawing/2014/main" id="{38610258-2F84-4E75-96A0-67201E8A064E}"/>
              </a:ext>
            </a:extLst>
          </p:cNvPr>
          <p:cNvCxnSpPr>
            <a:cxnSpLocks/>
          </p:cNvCxnSpPr>
          <p:nvPr/>
        </p:nvCxnSpPr>
        <p:spPr>
          <a:xfrm flipH="1">
            <a:off x="2709644" y="3890665"/>
            <a:ext cx="1199626" cy="696210"/>
          </a:xfrm>
          <a:prstGeom prst="straightConnector1">
            <a:avLst/>
          </a:prstGeom>
          <a:ln>
            <a:solidFill>
              <a:srgbClr val="68AF68"/>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DC6B228-90CB-46F6-B7EC-BFDDEAE1A2D9}"/>
              </a:ext>
            </a:extLst>
          </p:cNvPr>
          <p:cNvSpPr txBox="1"/>
          <p:nvPr/>
        </p:nvSpPr>
        <p:spPr>
          <a:xfrm>
            <a:off x="4359005" y="4044553"/>
            <a:ext cx="716333" cy="307777"/>
          </a:xfrm>
          <a:prstGeom prst="rect">
            <a:avLst/>
          </a:prstGeom>
          <a:noFill/>
          <a:ln>
            <a:solidFill>
              <a:srgbClr val="48A4A4"/>
            </a:solidFill>
          </a:ln>
        </p:spPr>
        <p:txBody>
          <a:bodyPr wrap="square" rtlCol="0">
            <a:spAutoFit/>
          </a:bodyPr>
          <a:lstStyle/>
          <a:p>
            <a:r>
              <a:rPr lang="en-US" sz="1400" dirty="0"/>
              <a:t>250ppt</a:t>
            </a:r>
          </a:p>
        </p:txBody>
      </p:sp>
      <p:cxnSp>
        <p:nvCxnSpPr>
          <p:cNvPr id="11" name="Straight Arrow Connector 10">
            <a:extLst>
              <a:ext uri="{FF2B5EF4-FFF2-40B4-BE49-F238E27FC236}">
                <a16:creationId xmlns:a16="http://schemas.microsoft.com/office/drawing/2014/main" id="{383BBF1F-9294-4407-AAB2-B73869003F38}"/>
              </a:ext>
            </a:extLst>
          </p:cNvPr>
          <p:cNvCxnSpPr>
            <a:cxnSpLocks/>
          </p:cNvCxnSpPr>
          <p:nvPr/>
        </p:nvCxnSpPr>
        <p:spPr>
          <a:xfrm flipH="1">
            <a:off x="2709644" y="4236440"/>
            <a:ext cx="1649361" cy="544213"/>
          </a:xfrm>
          <a:prstGeom prst="straightConnector1">
            <a:avLst/>
          </a:prstGeom>
          <a:ln>
            <a:solidFill>
              <a:srgbClr val="48A4A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635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4637E-51F3-44DD-AC75-974BC234F693}"/>
              </a:ext>
            </a:extLst>
          </p:cNvPr>
          <p:cNvSpPr>
            <a:spLocks noGrp="1"/>
          </p:cNvSpPr>
          <p:nvPr>
            <p:ph type="title"/>
          </p:nvPr>
        </p:nvSpPr>
        <p:spPr/>
        <p:txBody>
          <a:bodyPr/>
          <a:lstStyle/>
          <a:p>
            <a:r>
              <a:rPr lang="en-US" dirty="0"/>
              <a:t>Objectives Met</a:t>
            </a:r>
          </a:p>
        </p:txBody>
      </p:sp>
      <p:sp>
        <p:nvSpPr>
          <p:cNvPr id="3" name="Content Placeholder 2">
            <a:extLst>
              <a:ext uri="{FF2B5EF4-FFF2-40B4-BE49-F238E27FC236}">
                <a16:creationId xmlns:a16="http://schemas.microsoft.com/office/drawing/2014/main" id="{964A0EB6-EA81-4F30-A050-3390ACFCD562}"/>
              </a:ext>
            </a:extLst>
          </p:cNvPr>
          <p:cNvSpPr>
            <a:spLocks noGrp="1"/>
          </p:cNvSpPr>
          <p:nvPr>
            <p:ph idx="1"/>
          </p:nvPr>
        </p:nvSpPr>
        <p:spPr>
          <a:xfrm>
            <a:off x="838200" y="1825625"/>
            <a:ext cx="10515600" cy="4351338"/>
          </a:xfrm>
        </p:spPr>
        <p:txBody>
          <a:bodyPr/>
          <a:lstStyle/>
          <a:p>
            <a:r>
              <a:rPr lang="en-US" dirty="0"/>
              <a:t>All components exhibited an RSD of 5% or better (much better in most cases) at all four concentration levels of 1, 10, 100, and 1000ppb</a:t>
            </a:r>
          </a:p>
          <a:p>
            <a:r>
              <a:rPr lang="en-US" dirty="0"/>
              <a:t>All components exhibited linear responses through four orders of magnitude with R squared values of 0.9999 or better (1.0 in most cases)</a:t>
            </a:r>
          </a:p>
          <a:p>
            <a:r>
              <a:rPr lang="en-US" dirty="0"/>
              <a:t>Parts per trillion levels of BTEX components were still detectable and </a:t>
            </a:r>
            <a:r>
              <a:rPr lang="en-US" dirty="0" err="1"/>
              <a:t>integrateable</a:t>
            </a:r>
            <a:r>
              <a:rPr lang="en-US" dirty="0"/>
              <a:t> by the </a:t>
            </a:r>
            <a:r>
              <a:rPr lang="en-US" dirty="0" err="1"/>
              <a:t>Chromperfect</a:t>
            </a:r>
            <a:r>
              <a:rPr lang="en-US" dirty="0"/>
              <a:t> software</a:t>
            </a:r>
          </a:p>
          <a:p>
            <a:endParaRPr lang="en-US" dirty="0"/>
          </a:p>
        </p:txBody>
      </p:sp>
    </p:spTree>
    <p:extLst>
      <p:ext uri="{BB962C8B-B14F-4D97-AF65-F5344CB8AC3E}">
        <p14:creationId xmlns:p14="http://schemas.microsoft.com/office/powerpoint/2010/main" val="2709994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83BD-B78E-4293-9460-01FE905CBEE0}"/>
              </a:ext>
            </a:extLst>
          </p:cNvPr>
          <p:cNvSpPr>
            <a:spLocks noGrp="1"/>
          </p:cNvSpPr>
          <p:nvPr>
            <p:ph type="title"/>
          </p:nvPr>
        </p:nvSpPr>
        <p:spPr/>
        <p:txBody>
          <a:bodyPr/>
          <a:lstStyle/>
          <a:p>
            <a:r>
              <a:rPr lang="en-US" dirty="0"/>
              <a:t>Further Studies</a:t>
            </a:r>
          </a:p>
        </p:txBody>
      </p:sp>
      <p:sp>
        <p:nvSpPr>
          <p:cNvPr id="3" name="Content Placeholder 2">
            <a:extLst>
              <a:ext uri="{FF2B5EF4-FFF2-40B4-BE49-F238E27FC236}">
                <a16:creationId xmlns:a16="http://schemas.microsoft.com/office/drawing/2014/main" id="{50850141-E7E3-4906-B84A-D15E97C22004}"/>
              </a:ext>
            </a:extLst>
          </p:cNvPr>
          <p:cNvSpPr>
            <a:spLocks noGrp="1"/>
          </p:cNvSpPr>
          <p:nvPr>
            <p:ph idx="1"/>
          </p:nvPr>
        </p:nvSpPr>
        <p:spPr/>
        <p:txBody>
          <a:bodyPr/>
          <a:lstStyle/>
          <a:p>
            <a:r>
              <a:rPr lang="en-US" dirty="0"/>
              <a:t>Some of the later eluting peaks would likely benefit from a lower final temperature hold on the Q-Bond</a:t>
            </a:r>
          </a:p>
          <a:p>
            <a:pPr lvl="1"/>
            <a:r>
              <a:rPr lang="en-US" dirty="0"/>
              <a:t>The method in this study brought the column to its maximum temperature limit of 300</a:t>
            </a:r>
            <a:r>
              <a:rPr lang="en-US" dirty="0">
                <a:latin typeface="Calibri" panose="020F0502020204030204" pitchFamily="34" charset="0"/>
                <a:cs typeface="Calibri" panose="020F0502020204030204" pitchFamily="34" charset="0"/>
              </a:rPr>
              <a:t>°C</a:t>
            </a:r>
            <a:r>
              <a:rPr lang="en-US" dirty="0"/>
              <a:t> in order to increase speed of analysis</a:t>
            </a:r>
          </a:p>
          <a:p>
            <a:pPr lvl="1"/>
            <a:r>
              <a:rPr lang="en-US" dirty="0"/>
              <a:t>This high temperature hold caused the baseline to rise towards the end of the run which made the integration of some peaks (especially at the lower ppb and ppt levels) very difficult</a:t>
            </a:r>
          </a:p>
          <a:p>
            <a:r>
              <a:rPr lang="en-US" dirty="0"/>
              <a:t>Seeing even lower ppt levels than this experiment showed would be possible by pulling air through the sample pump for longer than 100s</a:t>
            </a:r>
          </a:p>
        </p:txBody>
      </p:sp>
    </p:spTree>
    <p:extLst>
      <p:ext uri="{BB962C8B-B14F-4D97-AF65-F5344CB8AC3E}">
        <p14:creationId xmlns:p14="http://schemas.microsoft.com/office/powerpoint/2010/main" val="156684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7E134-E8E8-43FA-BBEB-C3E1F0688C0F}"/>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35F56D07-890E-4EB1-820C-E23487A78A43}"/>
              </a:ext>
            </a:extLst>
          </p:cNvPr>
          <p:cNvSpPr>
            <a:spLocks noGrp="1"/>
          </p:cNvSpPr>
          <p:nvPr>
            <p:ph idx="1"/>
          </p:nvPr>
        </p:nvSpPr>
        <p:spPr>
          <a:xfrm>
            <a:off x="838200" y="1456509"/>
            <a:ext cx="10515600" cy="4351338"/>
          </a:xfrm>
        </p:spPr>
        <p:txBody>
          <a:bodyPr/>
          <a:lstStyle/>
          <a:p>
            <a:pPr marL="514350" indent="-514350">
              <a:buFont typeface="+mj-lt"/>
              <a:buAutoNum type="arabicPeriod"/>
            </a:pPr>
            <a:r>
              <a:rPr lang="en-US" dirty="0"/>
              <a:t>Separate and identify ppb-level BTEX components in air</a:t>
            </a:r>
          </a:p>
          <a:p>
            <a:pPr marL="971550" lvl="1" indent="-514350">
              <a:buFont typeface="+mj-lt"/>
              <a:buAutoNum type="arabicPeriod"/>
            </a:pPr>
            <a:r>
              <a:rPr lang="en-US" dirty="0"/>
              <a:t>benzene</a:t>
            </a:r>
          </a:p>
          <a:p>
            <a:pPr marL="971550" lvl="1" indent="-514350">
              <a:buFont typeface="+mj-lt"/>
              <a:buAutoNum type="arabicPeriod"/>
            </a:pPr>
            <a:r>
              <a:rPr lang="en-US" dirty="0"/>
              <a:t>toluene</a:t>
            </a:r>
          </a:p>
          <a:p>
            <a:pPr marL="971550" lvl="1" indent="-514350">
              <a:buFont typeface="+mj-lt"/>
              <a:buAutoNum type="arabicPeriod"/>
            </a:pPr>
            <a:r>
              <a:rPr lang="en-US" dirty="0"/>
              <a:t>ethylbenzene</a:t>
            </a:r>
          </a:p>
          <a:p>
            <a:pPr marL="971550" lvl="1" indent="-514350">
              <a:buFont typeface="+mj-lt"/>
              <a:buAutoNum type="arabicPeriod"/>
            </a:pPr>
            <a:r>
              <a:rPr lang="en-US" dirty="0"/>
              <a:t>meta- &amp; para-xylene (not separated)</a:t>
            </a:r>
          </a:p>
          <a:p>
            <a:pPr marL="971550" lvl="1" indent="-514350">
              <a:buFont typeface="+mj-lt"/>
              <a:buAutoNum type="arabicPeriod"/>
            </a:pPr>
            <a:r>
              <a:rPr lang="en-US" dirty="0"/>
              <a:t>ortho-xylene</a:t>
            </a:r>
          </a:p>
          <a:p>
            <a:pPr marL="514350" indent="-514350">
              <a:buFont typeface="+mj-lt"/>
              <a:buAutoNum type="arabicPeriod"/>
            </a:pPr>
            <a:r>
              <a:rPr lang="en-US" dirty="0"/>
              <a:t>Establish repeatability at varying concentrations with an RSD of &lt;5% per component</a:t>
            </a:r>
          </a:p>
          <a:p>
            <a:pPr marL="914400" lvl="2" indent="0">
              <a:buNone/>
            </a:pPr>
            <a:r>
              <a:rPr lang="en-US" dirty="0"/>
              <a:t>Concentration levels : 1000ppb, 100ppb, 10ppb, 1ppb</a:t>
            </a:r>
          </a:p>
          <a:p>
            <a:pPr marL="514350" indent="-514350">
              <a:buFont typeface="+mj-lt"/>
              <a:buAutoNum type="arabicPeriod"/>
            </a:pPr>
            <a:r>
              <a:rPr lang="en-US" dirty="0"/>
              <a:t>Establish linearity for each component across the four orders of magnitude</a:t>
            </a:r>
          </a:p>
          <a:p>
            <a:pPr marL="514350" indent="-514350">
              <a:buFont typeface="+mj-lt"/>
              <a:buAutoNum type="arabicPeriod"/>
            </a:pPr>
            <a:r>
              <a:rPr lang="en-US" dirty="0"/>
              <a:t>Explore possibility of parts per trillion level measurements</a:t>
            </a:r>
          </a:p>
        </p:txBody>
      </p:sp>
    </p:spTree>
    <p:extLst>
      <p:ext uri="{BB962C8B-B14F-4D97-AF65-F5344CB8AC3E}">
        <p14:creationId xmlns:p14="http://schemas.microsoft.com/office/powerpoint/2010/main" val="1957014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9107C-2231-4064-B243-DD957329C93A}"/>
              </a:ext>
            </a:extLst>
          </p:cNvPr>
          <p:cNvSpPr>
            <a:spLocks noGrp="1"/>
          </p:cNvSpPr>
          <p:nvPr>
            <p:ph type="title"/>
          </p:nvPr>
        </p:nvSpPr>
        <p:spPr/>
        <p:txBody>
          <a:bodyPr/>
          <a:lstStyle/>
          <a:p>
            <a:r>
              <a:rPr lang="en-US" dirty="0" err="1"/>
              <a:t>Calidus</a:t>
            </a:r>
            <a:r>
              <a:rPr lang="en-US" dirty="0"/>
              <a:t> GS-T Configuration</a:t>
            </a:r>
          </a:p>
        </p:txBody>
      </p:sp>
      <p:pic>
        <p:nvPicPr>
          <p:cNvPr id="4" name="Content Placeholder 4">
            <a:extLst>
              <a:ext uri="{FF2B5EF4-FFF2-40B4-BE49-F238E27FC236}">
                <a16:creationId xmlns:a16="http://schemas.microsoft.com/office/drawing/2014/main" id="{89F9EDF7-49C8-44F8-BDE4-4E1340A7AE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1929" y="1503430"/>
            <a:ext cx="8308142" cy="5146220"/>
          </a:xfrm>
        </p:spPr>
      </p:pic>
    </p:spTree>
    <p:extLst>
      <p:ext uri="{BB962C8B-B14F-4D97-AF65-F5344CB8AC3E}">
        <p14:creationId xmlns:p14="http://schemas.microsoft.com/office/powerpoint/2010/main" val="1173289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D6B4-0CDF-42B9-81FC-7AD9A7755C6A}"/>
              </a:ext>
            </a:extLst>
          </p:cNvPr>
          <p:cNvSpPr>
            <a:spLocks noGrp="1"/>
          </p:cNvSpPr>
          <p:nvPr>
            <p:ph type="title"/>
          </p:nvPr>
        </p:nvSpPr>
        <p:spPr/>
        <p:txBody>
          <a:bodyPr/>
          <a:lstStyle/>
          <a:p>
            <a:r>
              <a:rPr lang="en-US" sz="4000" dirty="0" err="1"/>
              <a:t>Calidus</a:t>
            </a:r>
            <a:r>
              <a:rPr lang="en-US" sz="4000" dirty="0"/>
              <a:t> GS-T Configuration</a:t>
            </a:r>
          </a:p>
        </p:txBody>
      </p:sp>
      <p:sp>
        <p:nvSpPr>
          <p:cNvPr id="3" name="Content Placeholder 2">
            <a:extLst>
              <a:ext uri="{FF2B5EF4-FFF2-40B4-BE49-F238E27FC236}">
                <a16:creationId xmlns:a16="http://schemas.microsoft.com/office/drawing/2014/main" id="{243C0679-51CE-45B3-BCB8-E79658433112}"/>
              </a:ext>
            </a:extLst>
          </p:cNvPr>
          <p:cNvSpPr>
            <a:spLocks noGrp="1"/>
          </p:cNvSpPr>
          <p:nvPr>
            <p:ph idx="1"/>
          </p:nvPr>
        </p:nvSpPr>
        <p:spPr>
          <a:xfrm>
            <a:off x="443917" y="1666234"/>
            <a:ext cx="3524075" cy="4466118"/>
          </a:xfrm>
        </p:spPr>
        <p:txBody>
          <a:bodyPr/>
          <a:lstStyle/>
          <a:p>
            <a:r>
              <a:rPr lang="en-US" sz="2400" dirty="0"/>
              <a:t>The GS-T sample pump consistently loads the trap module for an adjustable length of time</a:t>
            </a:r>
          </a:p>
          <a:p>
            <a:r>
              <a:rPr lang="en-US" sz="2400" dirty="0"/>
              <a:t>Sample is drawn from the top of the instrument for ambient air measurements</a:t>
            </a:r>
          </a:p>
          <a:p>
            <a:pPr lvl="1"/>
            <a:r>
              <a:rPr lang="en-US" sz="2000" dirty="0"/>
              <a:t>To meet the objectives of this test, sample was drawn from Tedlar® bags via a needle at the end of a length of PEEK</a:t>
            </a:r>
            <a:r>
              <a:rPr lang="en-US" sz="2000" baseline="30000" dirty="0"/>
              <a:t>TM</a:t>
            </a:r>
            <a:r>
              <a:rPr lang="en-US" sz="2000" dirty="0"/>
              <a:t> tubing </a:t>
            </a:r>
          </a:p>
        </p:txBody>
      </p:sp>
      <p:pic>
        <p:nvPicPr>
          <p:cNvPr id="8" name="Picture 7">
            <a:extLst>
              <a:ext uri="{FF2B5EF4-FFF2-40B4-BE49-F238E27FC236}">
                <a16:creationId xmlns:a16="http://schemas.microsoft.com/office/drawing/2014/main" id="{9C27D313-5823-4FF1-9221-866AA7679E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64" t="4292" r="7238" b="1395"/>
          <a:stretch/>
        </p:blipFill>
        <p:spPr>
          <a:xfrm>
            <a:off x="4479721" y="1630581"/>
            <a:ext cx="4908517" cy="3000142"/>
          </a:xfrm>
          <a:prstGeom prst="rect">
            <a:avLst/>
          </a:prstGeom>
        </p:spPr>
      </p:pic>
      <p:pic>
        <p:nvPicPr>
          <p:cNvPr id="10" name="Picture 9">
            <a:extLst>
              <a:ext uri="{FF2B5EF4-FFF2-40B4-BE49-F238E27FC236}">
                <a16:creationId xmlns:a16="http://schemas.microsoft.com/office/drawing/2014/main" id="{F740220B-946E-4C6F-891A-2CB0149109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470" r="16934" b="3410"/>
          <a:stretch/>
        </p:blipFill>
        <p:spPr>
          <a:xfrm rot="5400000">
            <a:off x="9319109" y="3710221"/>
            <a:ext cx="2910982" cy="2486953"/>
          </a:xfrm>
          <a:prstGeom prst="rect">
            <a:avLst/>
          </a:prstGeom>
        </p:spPr>
      </p:pic>
      <p:sp>
        <p:nvSpPr>
          <p:cNvPr id="11" name="Oval 10">
            <a:extLst>
              <a:ext uri="{FF2B5EF4-FFF2-40B4-BE49-F238E27FC236}">
                <a16:creationId xmlns:a16="http://schemas.microsoft.com/office/drawing/2014/main" id="{CE4757D3-83D4-4D4F-9C49-B4422C90FEFF}"/>
              </a:ext>
            </a:extLst>
          </p:cNvPr>
          <p:cNvSpPr/>
          <p:nvPr/>
        </p:nvSpPr>
        <p:spPr>
          <a:xfrm>
            <a:off x="8556771" y="2021747"/>
            <a:ext cx="906011" cy="8053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F0DE976-52D5-43E9-A24E-3070DDD2A5A7}"/>
              </a:ext>
            </a:extLst>
          </p:cNvPr>
          <p:cNvCxnSpPr>
            <a:stCxn id="11" idx="5"/>
          </p:cNvCxnSpPr>
          <p:nvPr/>
        </p:nvCxnSpPr>
        <p:spPr>
          <a:xfrm>
            <a:off x="9330100" y="2709150"/>
            <a:ext cx="1291718" cy="1170123"/>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346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F3E4-B90F-40F7-8E6B-3DEACA7547E1}"/>
              </a:ext>
            </a:extLst>
          </p:cNvPr>
          <p:cNvSpPr>
            <a:spLocks noGrp="1"/>
          </p:cNvSpPr>
          <p:nvPr>
            <p:ph type="title"/>
          </p:nvPr>
        </p:nvSpPr>
        <p:spPr/>
        <p:txBody>
          <a:bodyPr/>
          <a:lstStyle/>
          <a:p>
            <a:r>
              <a:rPr lang="en-US" dirty="0" err="1"/>
              <a:t>Calidus</a:t>
            </a:r>
            <a:r>
              <a:rPr lang="en-US" dirty="0"/>
              <a:t> Method</a:t>
            </a:r>
          </a:p>
        </p:txBody>
      </p:sp>
      <p:sp>
        <p:nvSpPr>
          <p:cNvPr id="3" name="Content Placeholder 2">
            <a:extLst>
              <a:ext uri="{FF2B5EF4-FFF2-40B4-BE49-F238E27FC236}">
                <a16:creationId xmlns:a16="http://schemas.microsoft.com/office/drawing/2014/main" id="{B23FCD54-27B2-4100-AFBE-65D4137EDD22}"/>
              </a:ext>
            </a:extLst>
          </p:cNvPr>
          <p:cNvSpPr>
            <a:spLocks noGrp="1"/>
          </p:cNvSpPr>
          <p:nvPr>
            <p:ph idx="1"/>
          </p:nvPr>
        </p:nvSpPr>
        <p:spPr>
          <a:xfrm>
            <a:off x="838200" y="1599122"/>
            <a:ext cx="10515600" cy="4351338"/>
          </a:xfrm>
        </p:spPr>
        <p:txBody>
          <a:bodyPr/>
          <a:lstStyle/>
          <a:p>
            <a:r>
              <a:rPr lang="en-US" dirty="0"/>
              <a:t>The vacuum pump was set to concentrate sample in the trap module for 100 seconds</a:t>
            </a:r>
          </a:p>
          <a:p>
            <a:pPr lvl="1"/>
            <a:r>
              <a:rPr lang="en-US" dirty="0">
                <a:latin typeface="Calibri" panose="020F0502020204030204" pitchFamily="34" charset="0"/>
                <a:cs typeface="Calibri" panose="020F0502020204030204" pitchFamily="34" charset="0"/>
              </a:rPr>
              <a:t>Approximately 50 mL of air is drawn with a sample pump time of 100 seconds</a:t>
            </a:r>
          </a:p>
          <a:p>
            <a:r>
              <a:rPr lang="en-US" dirty="0">
                <a:latin typeface="Calibri" panose="020F0502020204030204" pitchFamily="34" charset="0"/>
                <a:cs typeface="Calibri" panose="020F0502020204030204" pitchFamily="34" charset="0"/>
              </a:rPr>
              <a:t>The injection was </a:t>
            </a:r>
            <a:r>
              <a:rPr lang="en-US" dirty="0" err="1">
                <a:latin typeface="Calibri" panose="020F0502020204030204" pitchFamily="34" charset="0"/>
                <a:cs typeface="Calibri" panose="020F0502020204030204" pitchFamily="34" charset="0"/>
              </a:rPr>
              <a:t>splitless</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Sample was concentrated and held isothermally on the trap at 35°C during the 100s sample collection</a:t>
            </a:r>
          </a:p>
          <a:p>
            <a:r>
              <a:rPr lang="en-US" dirty="0">
                <a:latin typeface="Calibri" panose="020F0502020204030204" pitchFamily="34" charset="0"/>
                <a:cs typeface="Calibri" panose="020F0502020204030204" pitchFamily="34" charset="0"/>
              </a:rPr>
              <a:t>After this time, the trap module was quickly ramped at 20°C/s to 250°C</a:t>
            </a:r>
          </a:p>
          <a:p>
            <a:r>
              <a:rPr lang="en-US" dirty="0">
                <a:latin typeface="Calibri" panose="020F0502020204030204" pitchFamily="34" charset="0"/>
                <a:cs typeface="Calibri" panose="020F0502020204030204" pitchFamily="34" charset="0"/>
              </a:rPr>
              <a:t>The concentrated contents of the 250°C trap module were “injected” onto the Q-Bond column module where the BTEX components were separated and measured</a:t>
            </a:r>
          </a:p>
          <a:p>
            <a:endParaRPr lang="en-US" dirty="0"/>
          </a:p>
        </p:txBody>
      </p:sp>
    </p:spTree>
    <p:extLst>
      <p:ext uri="{BB962C8B-B14F-4D97-AF65-F5344CB8AC3E}">
        <p14:creationId xmlns:p14="http://schemas.microsoft.com/office/powerpoint/2010/main" val="4118066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B699-44F3-4E8A-904A-5A3B2D31566F}"/>
              </a:ext>
            </a:extLst>
          </p:cNvPr>
          <p:cNvSpPr>
            <a:spLocks noGrp="1"/>
          </p:cNvSpPr>
          <p:nvPr>
            <p:ph type="title"/>
          </p:nvPr>
        </p:nvSpPr>
        <p:spPr/>
        <p:txBody>
          <a:bodyPr/>
          <a:lstStyle/>
          <a:p>
            <a:r>
              <a:rPr lang="en-US" dirty="0"/>
              <a:t>BTEX Sample Preparation</a:t>
            </a:r>
          </a:p>
        </p:txBody>
      </p:sp>
      <p:sp>
        <p:nvSpPr>
          <p:cNvPr id="3" name="Content Placeholder 2">
            <a:extLst>
              <a:ext uri="{FF2B5EF4-FFF2-40B4-BE49-F238E27FC236}">
                <a16:creationId xmlns:a16="http://schemas.microsoft.com/office/drawing/2014/main" id="{C954367E-4019-4542-A185-08D9A13CB9BB}"/>
              </a:ext>
            </a:extLst>
          </p:cNvPr>
          <p:cNvSpPr>
            <a:spLocks noGrp="1"/>
          </p:cNvSpPr>
          <p:nvPr>
            <p:ph idx="1"/>
          </p:nvPr>
        </p:nvSpPr>
        <p:spPr/>
        <p:txBody>
          <a:bodyPr/>
          <a:lstStyle/>
          <a:p>
            <a:r>
              <a:rPr lang="en-US" dirty="0"/>
              <a:t>BTEX was injected into several zero air-filled </a:t>
            </a:r>
            <a:r>
              <a:rPr lang="en-US" dirty="0" err="1"/>
              <a:t>Tedlar</a:t>
            </a:r>
            <a:r>
              <a:rPr lang="en-US" dirty="0"/>
              <a:t> bags in order to achieve the desired concentrations of 1ppb, 10ppb, 100ppb, and 1000ppb</a:t>
            </a:r>
          </a:p>
          <a:p>
            <a:r>
              <a:rPr lang="en-US" dirty="0"/>
              <a:t>All concentrations refer to benzene in BTEX</a:t>
            </a:r>
          </a:p>
          <a:p>
            <a:pPr lvl="1"/>
            <a:r>
              <a:rPr lang="en-US" dirty="0"/>
              <a:t>All other compounds are present at about 25% lower concentrations</a:t>
            </a:r>
          </a:p>
          <a:p>
            <a:pPr lvl="1"/>
            <a:r>
              <a:rPr lang="en-US" dirty="0"/>
              <a:t>For example, at the 100ppb level, individual component concentrations were:</a:t>
            </a:r>
          </a:p>
          <a:p>
            <a:pPr lvl="2"/>
            <a:r>
              <a:rPr lang="en-US" dirty="0"/>
              <a:t>benzene: 100ppb</a:t>
            </a:r>
          </a:p>
          <a:p>
            <a:pPr lvl="2"/>
            <a:r>
              <a:rPr lang="en-US" dirty="0"/>
              <a:t>toluene: 85ppb</a:t>
            </a:r>
          </a:p>
          <a:p>
            <a:pPr lvl="2"/>
            <a:r>
              <a:rPr lang="en-US" dirty="0"/>
              <a:t>ethylbenzene: 74ppb</a:t>
            </a:r>
          </a:p>
          <a:p>
            <a:pPr lvl="2"/>
            <a:r>
              <a:rPr lang="en-US" dirty="0" err="1"/>
              <a:t>o,p,m</a:t>
            </a:r>
            <a:r>
              <a:rPr lang="en-US" dirty="0"/>
              <a:t>-xylene: 74ppb each</a:t>
            </a:r>
          </a:p>
        </p:txBody>
      </p:sp>
    </p:spTree>
    <p:extLst>
      <p:ext uri="{BB962C8B-B14F-4D97-AF65-F5344CB8AC3E}">
        <p14:creationId xmlns:p14="http://schemas.microsoft.com/office/powerpoint/2010/main" val="2792358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97A68-C778-4C79-9D14-8A374EAFE7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2759DC-9F8A-445B-BAC9-9D7CA3326736}"/>
              </a:ext>
            </a:extLst>
          </p:cNvPr>
          <p:cNvSpPr>
            <a:spLocks noGrp="1"/>
          </p:cNvSpPr>
          <p:nvPr>
            <p:ph idx="1"/>
          </p:nvPr>
        </p:nvSpPr>
        <p:spPr>
          <a:xfrm>
            <a:off x="3878248" y="1978185"/>
            <a:ext cx="7535863" cy="2901630"/>
          </a:xfrm>
        </p:spPr>
        <p:txBody>
          <a:bodyPr/>
          <a:lstStyle/>
          <a:p>
            <a:pPr marL="0" indent="0">
              <a:buNone/>
            </a:pPr>
            <a:r>
              <a:rPr lang="en-US" sz="6000" dirty="0"/>
              <a:t>OBJECTIVES 1 and 2 – Identification </a:t>
            </a:r>
            <a:r>
              <a:rPr lang="en-US" sz="6000"/>
              <a:t>and Repeatability</a:t>
            </a:r>
            <a:endParaRPr lang="en-US" sz="6000" dirty="0"/>
          </a:p>
        </p:txBody>
      </p:sp>
      <p:sp>
        <p:nvSpPr>
          <p:cNvPr id="4" name="Text Placeholder 3">
            <a:extLst>
              <a:ext uri="{FF2B5EF4-FFF2-40B4-BE49-F238E27FC236}">
                <a16:creationId xmlns:a16="http://schemas.microsoft.com/office/drawing/2014/main" id="{43E212B9-FA45-4370-80F2-670479F153F2}"/>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99776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11F55-35F4-4B44-91E8-7DC67D66C09F}"/>
              </a:ext>
            </a:extLst>
          </p:cNvPr>
          <p:cNvSpPr>
            <a:spLocks noGrp="1"/>
          </p:cNvSpPr>
          <p:nvPr>
            <p:ph type="title"/>
          </p:nvPr>
        </p:nvSpPr>
        <p:spPr/>
        <p:txBody>
          <a:bodyPr/>
          <a:lstStyle/>
          <a:p>
            <a:r>
              <a:rPr lang="en-US" dirty="0"/>
              <a:t>BTEX – 1000ppb</a:t>
            </a:r>
          </a:p>
        </p:txBody>
      </p:sp>
      <p:pic>
        <p:nvPicPr>
          <p:cNvPr id="4" name="Content Placeholder 3">
            <a:extLst>
              <a:ext uri="{FF2B5EF4-FFF2-40B4-BE49-F238E27FC236}">
                <a16:creationId xmlns:a16="http://schemas.microsoft.com/office/drawing/2014/main" id="{61BDCEC3-EE4E-4FE1-9169-7513FE3F3B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8595" y="1318591"/>
            <a:ext cx="10414809" cy="5131304"/>
          </a:xfrm>
          <a:prstGeom prst="rect">
            <a:avLst/>
          </a:prstGeom>
        </p:spPr>
      </p:pic>
      <p:sp>
        <p:nvSpPr>
          <p:cNvPr id="5" name="TextBox 4">
            <a:extLst>
              <a:ext uri="{FF2B5EF4-FFF2-40B4-BE49-F238E27FC236}">
                <a16:creationId xmlns:a16="http://schemas.microsoft.com/office/drawing/2014/main" id="{D6602194-784F-432C-923C-9D69A6F36B7B}"/>
              </a:ext>
            </a:extLst>
          </p:cNvPr>
          <p:cNvSpPr txBox="1"/>
          <p:nvPr/>
        </p:nvSpPr>
        <p:spPr>
          <a:xfrm>
            <a:off x="6467913" y="1697012"/>
            <a:ext cx="4379052" cy="830997"/>
          </a:xfrm>
          <a:prstGeom prst="rect">
            <a:avLst/>
          </a:prstGeom>
          <a:noFill/>
          <a:ln>
            <a:solidFill>
              <a:srgbClr val="C00000"/>
            </a:solidFill>
          </a:ln>
        </p:spPr>
        <p:txBody>
          <a:bodyPr wrap="square" rtlCol="0">
            <a:spAutoFit/>
          </a:bodyPr>
          <a:lstStyle/>
          <a:p>
            <a:r>
              <a:rPr lang="en-US" sz="1600" dirty="0"/>
              <a:t>Unknown hydrocarbons suspected to be inherent in the </a:t>
            </a:r>
            <a:r>
              <a:rPr lang="en-US" sz="1600" dirty="0" err="1"/>
              <a:t>Tedlar</a:t>
            </a:r>
            <a:r>
              <a:rPr lang="en-US" sz="1600" dirty="0"/>
              <a:t> bags at concentrated levels is noticeable in three large non-interfering peaks</a:t>
            </a:r>
          </a:p>
        </p:txBody>
      </p:sp>
      <p:cxnSp>
        <p:nvCxnSpPr>
          <p:cNvPr id="7" name="Straight Arrow Connector 6">
            <a:extLst>
              <a:ext uri="{FF2B5EF4-FFF2-40B4-BE49-F238E27FC236}">
                <a16:creationId xmlns:a16="http://schemas.microsoft.com/office/drawing/2014/main" id="{6514BB95-3594-45F2-B931-0662FBA3AB80}"/>
              </a:ext>
            </a:extLst>
          </p:cNvPr>
          <p:cNvCxnSpPr>
            <a:cxnSpLocks/>
          </p:cNvCxnSpPr>
          <p:nvPr/>
        </p:nvCxnSpPr>
        <p:spPr>
          <a:xfrm flipH="1">
            <a:off x="4546833" y="2357306"/>
            <a:ext cx="1921080" cy="249153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EC516AF-9AD6-4701-AB2F-F14CD391B30F}"/>
              </a:ext>
            </a:extLst>
          </p:cNvPr>
          <p:cNvCxnSpPr>
            <a:cxnSpLocks/>
          </p:cNvCxnSpPr>
          <p:nvPr/>
        </p:nvCxnSpPr>
        <p:spPr>
          <a:xfrm>
            <a:off x="8187655" y="2528009"/>
            <a:ext cx="545284" cy="152628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B85AC86-FBA7-41D3-BEF9-CE33A3B64372}"/>
              </a:ext>
            </a:extLst>
          </p:cNvPr>
          <p:cNvCxnSpPr>
            <a:cxnSpLocks/>
          </p:cNvCxnSpPr>
          <p:nvPr/>
        </p:nvCxnSpPr>
        <p:spPr>
          <a:xfrm>
            <a:off x="9907398" y="2528009"/>
            <a:ext cx="615532" cy="232082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993137"/>
      </p:ext>
    </p:extLst>
  </p:cSld>
  <p:clrMapOvr>
    <a:masterClrMapping/>
  </p:clrMapOvr>
</p:sld>
</file>

<file path=ppt/theme/theme1.xml><?xml version="1.0" encoding="utf-8"?>
<a:theme xmlns:a="http://schemas.openxmlformats.org/drawingml/2006/main" name="Falcon Final 0428201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con Final 04282016" id="{B9AC2AEA-7896-4F29-803B-42A6FD088102}" vid="{91AA1C16-6AE7-4D61-98CA-6746559509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fa06d4a2-1495-49aa-a9f4-b14f76abcfe0">7QT5WMU62W3C-526085610-375</_dlc_DocId>
    <_dlc_DocIdUrl xmlns="fa06d4a2-1495-49aa-a9f4-b14f76abcfe0">
      <Url>http://ai.www-uat.teledyne.com/en-us/Products_/_layouts/15/DocIdRedir.aspx?ID=7QT5WMU62W3C-526085610-375</Url>
      <Description>7QT5WMU62W3C-526085610-375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5616326BE2BF46805395FFCAB0CA3B" ma:contentTypeVersion="1" ma:contentTypeDescription="Create a new document." ma:contentTypeScope="" ma:versionID="09911f32260853c410879f00849530c7">
  <xsd:schema xmlns:xsd="http://www.w3.org/2001/XMLSchema" xmlns:xs="http://www.w3.org/2001/XMLSchema" xmlns:p="http://schemas.microsoft.com/office/2006/metadata/properties" xmlns:ns1="http://schemas.microsoft.com/sharepoint/v3" xmlns:ns2="fa06d4a2-1495-49aa-a9f4-b14f76abcfe0" targetNamespace="http://schemas.microsoft.com/office/2006/metadata/properties" ma:root="true" ma:fieldsID="b504f9d069150d2e5c37655f27007659" ns1:_="" ns2:_="">
    <xsd:import namespace="http://schemas.microsoft.com/sharepoint/v3"/>
    <xsd:import namespace="fa06d4a2-1495-49aa-a9f4-b14f76abcfe0"/>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a06d4a2-1495-49aa-a9f4-b14f76abcf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titus xmlns="http://schemas.titus.com/TitusProperties/">
  <TitusGUID xmlns="">b7baf3fb-ec3a-4846-a163-d9f0f14d860c</TitusGUID>
  <TitusMetadata xmlns="">eyJucyI6Imh0dHA6XC9cL3d3dy50aXR1cy5jb21cL25zXC9GTElSIiwicHJvcHMiOlt7Im4iOiJFQ0lEYXRhIiwidmFscyI6W3sidmFsdWUiOiJOTyJ9XX0seyJuIjoiSW5jbHVkZUZvb3RlciIsInZhbHMiOlt7InZhbHVlIjoiTm8ifV19LHsibiI6Ik5vbkVDSU1hcmtpbmciLCJ2YWxzIjpbXX0seyJuIjoiUHVibGljUmVsZWFzZSIsInZhbHMiOltdfSx7Im4iOiJSZWZOdW1iZXIiLCJ2YWxzIjpbXX0seyJuIjoiU2VjdXJpdHlSZXZpZXdObyIsInZhbHMiOltdfSx7Im4iOiJFQ0lKdXJpcyIsInZhbHMiOltdfSx7Im4iOiJFQ0lJVEFSQ2xhc3MiLCJ2YWxzIjpbXX0seyJuIjoiRUNJRUFSQ2xhc3MiLCJ2YWxzIjpbXX0seyJuIjoibm9uVVNDb3VudHJ5IiwidmFscyI6W119LHsibiI6Im5vblVTRUNJSnVyaXMiLCJ2YWxzIjpbXX0seyJuIjoiVW5yZXNDb21wRXh0IiwidmFscyI6W3sidmFsdWUiOiJZRVMifV19LHsibiI6IkNvbXBTZW5zIiwidmFscyI6W3sidmFsdWUiOiJOTyJ9XX0seyJuIjoiSW5jbHVkZUNvbXBTZW5zTWFya2luZyIsInZhbHMiOltdfSx7Im4iOiJDb25mTGVnUHJpIiwidmFscyI6W3sidmFsdWUiOiJOTyJ9XX0seyJuIjoiUElJRGF0YSIsInZhbHMiOlt7InZhbHVlIjoiTk8ifV19LHsibiI6IkNVSURhdGEiLCJ2YWxzIjpbeyJ2YWx1ZSI6Ik5PIn1dfSx7Im4iOiJJbmNsdWRlQ1VJTWFya2luZyIsInZhbHMiOltdfSx7Im4iOiJDVUlDYXRlZ29yeSIsInZhbHMiOltdfSx7Im4iOiJEaXNzZW1pbmF0aW9uIiwidmFscyI6W119LHsibiI6IlJlbFRvIiwidmFscyI6W119LHsibiI6IkRpc3BsYXlPbmx5IiwidmFscyI6W119LHsibiI6IkNvbnRyb2xsZWRCeSIsInZhbHMiOltdfSx7Im4iOiJDb250cm9sbGVkQnkyIiwidmFscyI6W119LHsibiI6IkNvbnRhY3RJbmZvIiwidmFscyI6W119XX0=</TitusMetadata>
</titu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F4B6EA4-ACE3-48F1-BE38-5CDF3CF380F4}">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 ds:uri="http://purl.org/dc/dcmitype/"/>
    <ds:schemaRef ds:uri="http://schemas.openxmlformats.org/package/2006/metadata/core-properties"/>
    <ds:schemaRef ds:uri="f2a2d4ab-29e6-4cdd-9db1-a9939918ba31"/>
    <ds:schemaRef ds:uri="http://schemas.microsoft.com/sharepoint/v3"/>
    <ds:schemaRef ds:uri="http://purl.org/dc/terms/"/>
  </ds:schemaRefs>
</ds:datastoreItem>
</file>

<file path=customXml/itemProps2.xml><?xml version="1.0" encoding="utf-8"?>
<ds:datastoreItem xmlns:ds="http://schemas.openxmlformats.org/officeDocument/2006/customXml" ds:itemID="{114DE922-63B0-476E-8C4A-15B0443C33E9}">
  <ds:schemaRefs>
    <ds:schemaRef ds:uri="http://schemas.microsoft.com/sharepoint/v3/contenttype/forms"/>
  </ds:schemaRefs>
</ds:datastoreItem>
</file>

<file path=customXml/itemProps3.xml><?xml version="1.0" encoding="utf-8"?>
<ds:datastoreItem xmlns:ds="http://schemas.openxmlformats.org/officeDocument/2006/customXml" ds:itemID="{C7FC7CB1-13C4-4F89-A2FB-78C4800376A6}"/>
</file>

<file path=customXml/itemProps4.xml><?xml version="1.0" encoding="utf-8"?>
<ds:datastoreItem xmlns:ds="http://schemas.openxmlformats.org/officeDocument/2006/customXml" ds:itemID="{BDAC2D26-7B9D-4827-9F66-1E6F5DBAEA95}">
  <ds:schemaRefs>
    <ds:schemaRef ds:uri="http://schemas.titus.com/TitusProperties/"/>
  </ds:schemaRefs>
</ds:datastoreItem>
</file>

<file path=customXml/itemProps5.xml><?xml version="1.0" encoding="utf-8"?>
<ds:datastoreItem xmlns:ds="http://schemas.openxmlformats.org/officeDocument/2006/customXml" ds:itemID="{C39C7DD6-ADD7-4550-B9E7-F1D4E52DEAF5}"/>
</file>

<file path=docProps/app.xml><?xml version="1.0" encoding="utf-8"?>
<Properties xmlns="http://schemas.openxmlformats.org/officeDocument/2006/extended-properties" xmlns:vt="http://schemas.openxmlformats.org/officeDocument/2006/docPropsVTypes">
  <Template>Falcon Final 04282016</Template>
  <TotalTime>40</TotalTime>
  <Words>1024</Words>
  <Application>Microsoft Office PowerPoint</Application>
  <PresentationFormat>Widescreen</PresentationFormat>
  <Paragraphs>376</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Microsoft Sans Serif</vt:lpstr>
      <vt:lpstr>Falcon Final 04282016</vt:lpstr>
      <vt:lpstr>PowerPoint Presentation</vt:lpstr>
      <vt:lpstr>1000, 100, 10, 1 ppb</vt:lpstr>
      <vt:lpstr>Objectives</vt:lpstr>
      <vt:lpstr>Calidus GS-T Configuration</vt:lpstr>
      <vt:lpstr>Calidus GS-T Configuration</vt:lpstr>
      <vt:lpstr>Calidus Method</vt:lpstr>
      <vt:lpstr>BTEX Sample Preparation</vt:lpstr>
      <vt:lpstr>PowerPoint Presentation</vt:lpstr>
      <vt:lpstr>BTEX – 1000ppb</vt:lpstr>
      <vt:lpstr>8 Runs Overlaid - 1000ppb</vt:lpstr>
      <vt:lpstr>8 Runs Area Repeatability – 1000ppb</vt:lpstr>
      <vt:lpstr>BTEX – 100ppb</vt:lpstr>
      <vt:lpstr>8 Runs Overlaid - 100ppb</vt:lpstr>
      <vt:lpstr>8 Runs Area Repeatability – 100ppb</vt:lpstr>
      <vt:lpstr>BTEX – 10ppb</vt:lpstr>
      <vt:lpstr>8 Runs Overlaid - 10ppb</vt:lpstr>
      <vt:lpstr>8 Runs Area Repeatability – 10ppb</vt:lpstr>
      <vt:lpstr>BTEX – 1ppb</vt:lpstr>
      <vt:lpstr>8 Runs Overlaid - 1ppb</vt:lpstr>
      <vt:lpstr>8 Runs Area Repeatability – 1ppb</vt:lpstr>
      <vt:lpstr>PowerPoint Presentation</vt:lpstr>
      <vt:lpstr>Linearity (1, 10, 100, 1000ppb)</vt:lpstr>
      <vt:lpstr>PowerPoint Presentation</vt:lpstr>
      <vt:lpstr>BTEX – 500ppt</vt:lpstr>
      <vt:lpstr>BTEX – 250ppt</vt:lpstr>
      <vt:lpstr>Overlay - 1ppb, 500ppt, 250ppt (zoomed to see benzene and toluene)</vt:lpstr>
      <vt:lpstr>Objectives Met</vt:lpstr>
      <vt:lpstr>Further Studies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Crandall</dc:creator>
  <cp:lastModifiedBy>Kruger, Dee Dee (US)</cp:lastModifiedBy>
  <cp:revision>102</cp:revision>
  <dcterms:created xsi:type="dcterms:W3CDTF">2017-05-15T17:27:24Z</dcterms:created>
  <dcterms:modified xsi:type="dcterms:W3CDTF">2024-02-22T04:10:35Z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0x010100B65616326BE2BF46805395FFCAB0CA3B</vt:lpwstr>
  </property>
  <property fmtid="{D5CDD505-2E9C-101B-9397-08002B2CF9AE}" pid="3" name="TitusGUID">
    <vt:lpwstr>b7baf3fb-ec3a-4846-a163-d9f0f14d860c</vt:lpwstr>
  </property>
  <property fmtid="{D5CDD505-2E9C-101B-9397-08002B2CF9AE}" pid="4" name="ECIData">
    <vt:lpwstr>NO</vt:lpwstr>
  </property>
  <property fmtid="{D5CDD505-2E9C-101B-9397-08002B2CF9AE}" pid="5" name="IncludeFooter">
    <vt:lpwstr>No</vt:lpwstr>
  </property>
  <property fmtid="{D5CDD505-2E9C-101B-9397-08002B2CF9AE}" pid="6" name="UnresCompExt">
    <vt:lpwstr>YES</vt:lpwstr>
  </property>
  <property fmtid="{D5CDD505-2E9C-101B-9397-08002B2CF9AE}" pid="7" name="CompSens">
    <vt:lpwstr>NO</vt:lpwstr>
  </property>
  <property fmtid="{D5CDD505-2E9C-101B-9397-08002B2CF9AE}" pid="8" name="ConfLegPri">
    <vt:lpwstr>NO</vt:lpwstr>
  </property>
  <property fmtid="{D5CDD505-2E9C-101B-9397-08002B2CF9AE}" pid="9" name="PIIData">
    <vt:lpwstr>NO</vt:lpwstr>
  </property>
  <property fmtid="{D5CDD505-2E9C-101B-9397-08002B2CF9AE}" pid="10" name="CUIData">
    <vt:lpwstr>NO</vt:lpwstr>
  </property>
  <property fmtid="{D5CDD505-2E9C-101B-9397-08002B2CF9AE}" pid="11" name="_dlc_DocIdItemGuid">
    <vt:lpwstr>0704a638-68a5-4258-a531-78830e714ebd</vt:lpwstr>
  </property>
</Properties>
</file>